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5" r:id="rId2"/>
    <p:sldMasterId id="2147483649" r:id="rId3"/>
    <p:sldMasterId id="2147483847" r:id="rId4"/>
    <p:sldMasterId id="2147483832" r:id="rId5"/>
    <p:sldMasterId id="2147483862" r:id="rId6"/>
  </p:sldMasterIdLst>
  <p:notesMasterIdLst>
    <p:notesMasterId r:id="rId35"/>
  </p:notesMasterIdLst>
  <p:handoutMasterIdLst>
    <p:handoutMasterId r:id="rId36"/>
  </p:handoutMasterIdLst>
  <p:sldIdLst>
    <p:sldId id="440" r:id="rId7"/>
    <p:sldId id="257" r:id="rId8"/>
    <p:sldId id="409" r:id="rId9"/>
    <p:sldId id="390" r:id="rId10"/>
    <p:sldId id="268" r:id="rId11"/>
    <p:sldId id="416" r:id="rId12"/>
    <p:sldId id="385" r:id="rId13"/>
    <p:sldId id="411" r:id="rId14"/>
    <p:sldId id="452" r:id="rId15"/>
    <p:sldId id="285" r:id="rId16"/>
    <p:sldId id="453" r:id="rId17"/>
    <p:sldId id="460" r:id="rId18"/>
    <p:sldId id="457" r:id="rId19"/>
    <p:sldId id="289" r:id="rId20"/>
    <p:sldId id="290" r:id="rId21"/>
    <p:sldId id="462" r:id="rId22"/>
    <p:sldId id="463" r:id="rId23"/>
    <p:sldId id="441" r:id="rId24"/>
    <p:sldId id="442" r:id="rId25"/>
    <p:sldId id="443" r:id="rId26"/>
    <p:sldId id="446" r:id="rId27"/>
    <p:sldId id="447" r:id="rId28"/>
    <p:sldId id="448" r:id="rId29"/>
    <p:sldId id="450" r:id="rId30"/>
    <p:sldId id="458" r:id="rId31"/>
    <p:sldId id="451" r:id="rId32"/>
    <p:sldId id="449" r:id="rId33"/>
    <p:sldId id="401" r:id="rId34"/>
  </p:sldIdLst>
  <p:sldSz cx="13004800" cy="97536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pitchFamily="-1" charset="0"/>
        <a:ea typeface="ヒラギノ角ゴ ProN W3" pitchFamily="-1" charset="-128"/>
        <a:cs typeface="+mn-cs"/>
        <a:sym typeface="Gill Sans" pitchFamily="-1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04875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00"/>
    <a:srgbClr val="92C2EF"/>
    <a:srgbClr val="007BC6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5107" autoAdjust="0"/>
  </p:normalViewPr>
  <p:slideViewPr>
    <p:cSldViewPr>
      <p:cViewPr varScale="1">
        <p:scale>
          <a:sx n="50" d="100"/>
          <a:sy n="50" d="100"/>
        </p:scale>
        <p:origin x="-1326" y="-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1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fld id="{C484FCEF-BBBB-4FAE-9DDE-83C9A4316F36}" type="datetime1">
              <a:rPr lang="fr-FR"/>
              <a:pPr>
                <a:defRPr/>
              </a:pPr>
              <a:t>03/03/2016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fld id="{A26B9C9D-3F59-4D1E-AF2F-DBCC428ED6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967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</a:lstStyle>
          <a:p>
            <a:pPr>
              <a:defRPr/>
            </a:pPr>
            <a:fld id="{FF81C763-DF37-4028-B60D-A1EAFBCB8B18}" type="datetimeFigureOut">
              <a:rPr lang="fr-BE"/>
              <a:pPr>
                <a:defRPr/>
              </a:pPr>
              <a:t>3/03/2016</a:t>
            </a:fld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122"/>
            <a:ext cx="5438775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</a:lstStyle>
          <a:p>
            <a:pPr>
              <a:defRPr/>
            </a:pPr>
            <a:fld id="{871CDD47-7783-4CDE-8800-B00397259BD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9230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CDD47-7783-4CDE-8800-B00397259BDB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526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CDD47-7783-4CDE-8800-B00397259BDB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781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CDD47-7783-4CDE-8800-B00397259BDB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981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CDD47-7783-4CDE-8800-B00397259BDB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344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CDD47-7783-4CDE-8800-B00397259BDB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19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7467600"/>
            <a:ext cx="11703050" cy="1143000"/>
          </a:xfrm>
          <a:prstGeom prst="rect">
            <a:avLst/>
          </a:prstGeom>
        </p:spPr>
        <p:txBody>
          <a:bodyPr vert="horz"/>
          <a:lstStyle>
            <a:lvl1pPr>
              <a:defRPr sz="6000" b="1" i="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70000" y="2286000"/>
            <a:ext cx="3479800" cy="5791200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lvl1pPr>
            <a:lvl2pPr>
              <a:spcAft>
                <a:spcPts val="600"/>
              </a:spcAft>
              <a:defRPr>
                <a:solidFill>
                  <a:srgbClr val="606060"/>
                </a:solidFill>
              </a:defRPr>
            </a:lvl2pPr>
            <a:lvl3pPr>
              <a:defRPr>
                <a:solidFill>
                  <a:srgbClr val="606060"/>
                </a:solidFill>
              </a:defRPr>
            </a:lvl3pPr>
            <a:lvl4pPr>
              <a:defRPr>
                <a:solidFill>
                  <a:srgbClr val="606060"/>
                </a:solidFill>
              </a:defRPr>
            </a:lvl4pPr>
            <a:lvl5pPr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130800" y="2286000"/>
            <a:ext cx="3479800" cy="5791200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lvl1pPr>
            <a:lvl2pPr>
              <a:spcAft>
                <a:spcPts val="600"/>
              </a:spcAft>
              <a:defRPr>
                <a:solidFill>
                  <a:srgbClr val="606060"/>
                </a:solidFill>
              </a:defRPr>
            </a:lvl2pPr>
            <a:lvl3pPr>
              <a:defRPr>
                <a:solidFill>
                  <a:srgbClr val="606060"/>
                </a:solidFill>
              </a:defRPr>
            </a:lvl3pPr>
            <a:lvl4pPr>
              <a:defRPr>
                <a:solidFill>
                  <a:srgbClr val="606060"/>
                </a:solidFill>
              </a:defRPr>
            </a:lvl4pPr>
            <a:lvl5pPr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8940800" y="2286000"/>
            <a:ext cx="3479800" cy="5791200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lvl1pPr>
            <a:lvl2pPr>
              <a:spcAft>
                <a:spcPts val="600"/>
              </a:spcAft>
              <a:defRPr>
                <a:solidFill>
                  <a:srgbClr val="606060"/>
                </a:solidFill>
              </a:defRPr>
            </a:lvl2pPr>
            <a:lvl3pPr>
              <a:defRPr>
                <a:solidFill>
                  <a:srgbClr val="606060"/>
                </a:solidFill>
              </a:defRPr>
            </a:lvl3pPr>
            <a:lvl4pPr>
              <a:defRPr>
                <a:solidFill>
                  <a:srgbClr val="606060"/>
                </a:solidFill>
              </a:defRPr>
            </a:lvl4pPr>
            <a:lvl5pPr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564432"/>
            <a:ext cx="10464800" cy="2520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5053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ayoi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1035" y="9276694"/>
            <a:ext cx="402231" cy="205151"/>
          </a:xfrm>
          <a:prstGeom prst="rect">
            <a:avLst/>
          </a:prstGeom>
        </p:spPr>
        <p:txBody>
          <a:bodyPr/>
          <a:lstStyle/>
          <a:p>
            <a:fld id="{E0C21180-9BF0-461B-AE7B-43F99E0A5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76670" y="2135156"/>
            <a:ext cx="11808366" cy="6628544"/>
          </a:xfrm>
          <a:prstGeom prst="rect">
            <a:avLst/>
          </a:prstGeom>
        </p:spPr>
        <p:txBody>
          <a:bodyPr/>
          <a:lstStyle>
            <a:lvl1pPr>
              <a:spcAft>
                <a:spcPts val="684"/>
              </a:spcAft>
              <a:defRPr/>
            </a:lvl1pPr>
            <a:lvl2pPr>
              <a:spcAft>
                <a:spcPts val="684"/>
              </a:spcAft>
              <a:defRPr/>
            </a:lvl2pPr>
            <a:lvl3pPr>
              <a:spcAft>
                <a:spcPts val="684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773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0875" y="3429000"/>
            <a:ext cx="11703050" cy="1143000"/>
          </a:xfrm>
          <a:prstGeom prst="rect">
            <a:avLst/>
          </a:prstGeom>
        </p:spPr>
        <p:txBody>
          <a:bodyPr vert="horz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5403" y="3029988"/>
            <a:ext cx="11054079" cy="209070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0721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0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7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1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7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7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555" y="9040590"/>
            <a:ext cx="3033152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sz="2560" smtClean="0">
                <a:ea typeface="+mn-ea"/>
              </a:rPr>
              <a:t>27/01/2015</a:t>
            </a:r>
            <a:endParaRPr lang="fr-BE" sz="2560"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3018" y="9040590"/>
            <a:ext cx="4118767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sz="2560">
                <a:ea typeface="+mn-ea"/>
              </a:rPr>
              <a:t>26/04/2010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93" y="9040590"/>
            <a:ext cx="3035206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9DDE34-13D4-48B6-99E3-49A395502DB3}" type="slidenum">
              <a:rPr lang="fr-BE" sz="2560">
                <a:ea typeface="+mn-ea"/>
              </a:rPr>
              <a:pPr>
                <a:defRPr/>
              </a:pPr>
              <a:t>‹#›</a:t>
            </a:fld>
            <a:endParaRPr lang="fr-BE" sz="256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1511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547" y="9040590"/>
            <a:ext cx="1584299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 sz="1280">
                <a:solidFill>
                  <a:prstClr val="white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fr-FR" smtClean="0">
                <a:ea typeface="+mn-ea"/>
              </a:rPr>
              <a:t>27/01/2015</a:t>
            </a:r>
            <a:endParaRPr lang="fr-BE" dirty="0"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3018" y="9040590"/>
            <a:ext cx="4118767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sz="2560">
                <a:ea typeface="+mn-ea"/>
              </a:rPr>
              <a:t>26/04/2010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540626" y="9040590"/>
            <a:ext cx="710062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 sz="1422">
                <a:solidFill>
                  <a:prstClr val="white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D8F8AB17-56EC-4202-AC37-F57791E58F4E}" type="slidenum">
              <a:rPr lang="fr-BE">
                <a:ea typeface="+mn-ea"/>
              </a:rPr>
              <a:pPr>
                <a:defRPr/>
              </a:pPr>
              <a:t>‹#›</a:t>
            </a:fld>
            <a:endParaRPr lang="fr-BE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6604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326" y="6267599"/>
            <a:ext cx="11054079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326" y="4134038"/>
            <a:ext cx="11054079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46842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29368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40517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587353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34188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881036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2787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17471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555" y="9040590"/>
            <a:ext cx="3033152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sz="2560" smtClean="0">
                <a:ea typeface="+mn-ea"/>
              </a:rPr>
              <a:t>27/01/2015</a:t>
            </a:r>
            <a:endParaRPr lang="fr-BE" sz="2560"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3018" y="9040590"/>
            <a:ext cx="4118767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sz="2560">
                <a:ea typeface="+mn-ea"/>
              </a:rPr>
              <a:t>26/04/2010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93" y="9040590"/>
            <a:ext cx="3035206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94E44A-F6BF-4112-9C10-B774A3103B2D}" type="slidenum">
              <a:rPr lang="fr-BE" sz="2560">
                <a:ea typeface="+mn-ea"/>
              </a:rPr>
              <a:pPr>
                <a:defRPr/>
              </a:pPr>
              <a:t>‹#›</a:t>
            </a:fld>
            <a:endParaRPr lang="fr-BE" sz="256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0135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247" y="2275892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10782" y="2275892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0555" y="9040590"/>
            <a:ext cx="3033152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sz="2560" smtClean="0">
                <a:ea typeface="+mn-ea"/>
              </a:rPr>
              <a:t>27/01/2015</a:t>
            </a:r>
            <a:endParaRPr lang="fr-BE" sz="2560">
              <a:ea typeface="+mn-e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43018" y="9040590"/>
            <a:ext cx="4118767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sz="2560">
                <a:ea typeface="+mn-ea"/>
              </a:rPr>
              <a:t>26/04/2010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0593" y="9040590"/>
            <a:ext cx="3035206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71E23A-614D-4F4D-8F76-4CCACC1D6D3D}" type="slidenum">
              <a:rPr lang="fr-BE" sz="2560">
                <a:ea typeface="+mn-ea"/>
              </a:rPr>
              <a:pPr>
                <a:defRPr/>
              </a:pPr>
              <a:t>‹#›</a:t>
            </a:fld>
            <a:endParaRPr lang="fr-BE" sz="256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9329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243" y="2183273"/>
            <a:ext cx="5746045" cy="90988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46842" indent="0">
              <a:buNone/>
              <a:defRPr sz="2844" b="1"/>
            </a:lvl2pPr>
            <a:lvl3pPr marL="1293680" indent="0">
              <a:buNone/>
              <a:defRPr sz="2560" b="1"/>
            </a:lvl3pPr>
            <a:lvl4pPr marL="1940517" indent="0">
              <a:buNone/>
              <a:defRPr sz="2276" b="1"/>
            </a:lvl4pPr>
            <a:lvl5pPr marL="2587353" indent="0">
              <a:buNone/>
              <a:defRPr sz="2276" b="1"/>
            </a:lvl5pPr>
            <a:lvl6pPr marL="3234188" indent="0">
              <a:buNone/>
              <a:defRPr sz="2276" b="1"/>
            </a:lvl6pPr>
            <a:lvl7pPr marL="3881036" indent="0">
              <a:buNone/>
              <a:defRPr sz="2276" b="1"/>
            </a:lvl7pPr>
            <a:lvl8pPr marL="4527870" indent="0">
              <a:buNone/>
              <a:defRPr sz="2276" b="1"/>
            </a:lvl8pPr>
            <a:lvl9pPr marL="5174710" indent="0">
              <a:buNone/>
              <a:defRPr sz="2276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243" y="3093167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6264" y="2183273"/>
            <a:ext cx="5748302" cy="90988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46842" indent="0">
              <a:buNone/>
              <a:defRPr sz="2844" b="1"/>
            </a:lvl2pPr>
            <a:lvl3pPr marL="1293680" indent="0">
              <a:buNone/>
              <a:defRPr sz="2560" b="1"/>
            </a:lvl3pPr>
            <a:lvl4pPr marL="1940517" indent="0">
              <a:buNone/>
              <a:defRPr sz="2276" b="1"/>
            </a:lvl4pPr>
            <a:lvl5pPr marL="2587353" indent="0">
              <a:buNone/>
              <a:defRPr sz="2276" b="1"/>
            </a:lvl5pPr>
            <a:lvl6pPr marL="3234188" indent="0">
              <a:buNone/>
              <a:defRPr sz="2276" b="1"/>
            </a:lvl6pPr>
            <a:lvl7pPr marL="3881036" indent="0">
              <a:buNone/>
              <a:defRPr sz="2276" b="1"/>
            </a:lvl7pPr>
            <a:lvl8pPr marL="4527870" indent="0">
              <a:buNone/>
              <a:defRPr sz="2276" b="1"/>
            </a:lvl8pPr>
            <a:lvl9pPr marL="5174710" indent="0">
              <a:buNone/>
              <a:defRPr sz="2276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6264" y="3093167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50555" y="9040590"/>
            <a:ext cx="3033152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sz="2560" smtClean="0">
                <a:ea typeface="+mn-ea"/>
              </a:rPr>
              <a:t>27/01/2015</a:t>
            </a:r>
            <a:endParaRPr lang="fr-BE" sz="2560">
              <a:ea typeface="+mn-ea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443018" y="9040590"/>
            <a:ext cx="4118767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sz="2560">
                <a:ea typeface="+mn-ea"/>
              </a:rPr>
              <a:t>26/04/2010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0593" y="9040590"/>
            <a:ext cx="3035206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B4D66A-1F2A-4D4A-AF2A-ADCE99D6A828}" type="slidenum">
              <a:rPr lang="fr-BE" sz="2560">
                <a:ea typeface="+mn-ea"/>
              </a:rPr>
              <a:pPr>
                <a:defRPr/>
              </a:pPr>
              <a:t>‹#›</a:t>
            </a:fld>
            <a:endParaRPr lang="fr-BE" sz="256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349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0875" y="3429000"/>
            <a:ext cx="11703050" cy="1143000"/>
          </a:xfrm>
          <a:prstGeom prst="rect">
            <a:avLst/>
          </a:prstGeom>
        </p:spPr>
        <p:txBody>
          <a:bodyPr vert="horz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0555" y="9040590"/>
            <a:ext cx="3033152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sz="2560" smtClean="0">
                <a:ea typeface="+mn-ea"/>
              </a:rPr>
              <a:t>27/01/2015</a:t>
            </a:r>
            <a:endParaRPr lang="fr-BE" sz="2560">
              <a:ea typeface="+mn-ea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43018" y="9040590"/>
            <a:ext cx="4118767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sz="2560">
                <a:ea typeface="+mn-ea"/>
              </a:rPr>
              <a:t>26/04/2010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0593" y="9040590"/>
            <a:ext cx="3035206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C248B9-6978-4B12-8607-BBF4F00B2DA2}" type="slidenum">
              <a:rPr lang="fr-BE" sz="2560">
                <a:ea typeface="+mn-ea"/>
              </a:rPr>
              <a:pPr>
                <a:defRPr/>
              </a:pPr>
              <a:t>‹#›</a:t>
            </a:fld>
            <a:endParaRPr lang="fr-BE" sz="256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682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50555" y="9040590"/>
            <a:ext cx="3033152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sz="2560" smtClean="0">
                <a:ea typeface="+mn-ea"/>
              </a:rPr>
              <a:t>27/01/2015</a:t>
            </a:r>
            <a:endParaRPr lang="fr-BE" sz="2560">
              <a:ea typeface="+mn-e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443018" y="9040590"/>
            <a:ext cx="4118767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sz="2560">
                <a:ea typeface="+mn-ea"/>
              </a:rPr>
              <a:t>26/04/2010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0593" y="9040590"/>
            <a:ext cx="3035206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0DE662-8C20-4AF5-84D0-0909B369325E}" type="slidenum">
              <a:rPr lang="fr-BE" sz="2560">
                <a:ea typeface="+mn-ea"/>
              </a:rPr>
              <a:pPr>
                <a:defRPr/>
              </a:pPr>
              <a:t>‹#›</a:t>
            </a:fld>
            <a:endParaRPr lang="fr-BE" sz="256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1013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285" y="388345"/>
            <a:ext cx="4278490" cy="1652695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531" y="388383"/>
            <a:ext cx="7270043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285" y="2041038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46842" indent="0">
              <a:buNone/>
              <a:defRPr sz="1707"/>
            </a:lvl2pPr>
            <a:lvl3pPr marL="1293680" indent="0">
              <a:buNone/>
              <a:defRPr sz="1422"/>
            </a:lvl3pPr>
            <a:lvl4pPr marL="1940517" indent="0">
              <a:buNone/>
              <a:defRPr sz="1280"/>
            </a:lvl4pPr>
            <a:lvl5pPr marL="2587353" indent="0">
              <a:buNone/>
              <a:defRPr sz="1280"/>
            </a:lvl5pPr>
            <a:lvl6pPr marL="3234188" indent="0">
              <a:buNone/>
              <a:defRPr sz="1280"/>
            </a:lvl6pPr>
            <a:lvl7pPr marL="3881036" indent="0">
              <a:buNone/>
              <a:defRPr sz="1280"/>
            </a:lvl7pPr>
            <a:lvl8pPr marL="4527870" indent="0">
              <a:buNone/>
              <a:defRPr sz="1280"/>
            </a:lvl8pPr>
            <a:lvl9pPr marL="5174710" indent="0">
              <a:buNone/>
              <a:defRPr sz="128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0555" y="9040590"/>
            <a:ext cx="3033152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sz="2560" smtClean="0">
                <a:ea typeface="+mn-ea"/>
              </a:rPr>
              <a:t>27/01/2015</a:t>
            </a:r>
            <a:endParaRPr lang="fr-BE" sz="2560">
              <a:ea typeface="+mn-e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43018" y="9040590"/>
            <a:ext cx="4118767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sz="2560">
                <a:ea typeface="+mn-ea"/>
              </a:rPr>
              <a:t>26/04/2010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0593" y="9040590"/>
            <a:ext cx="3035206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2D5F3-9DB8-42B4-828E-F72B249098CE}" type="slidenum">
              <a:rPr lang="fr-BE" sz="2560">
                <a:ea typeface="+mn-ea"/>
              </a:rPr>
              <a:pPr>
                <a:defRPr/>
              </a:pPr>
              <a:t>‹#›</a:t>
            </a:fld>
            <a:endParaRPr lang="fr-BE" sz="256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7245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046" y="6827566"/>
            <a:ext cx="7802880" cy="806026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046" y="871514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46842" indent="0">
              <a:buNone/>
              <a:defRPr sz="3982"/>
            </a:lvl2pPr>
            <a:lvl3pPr marL="1293680" indent="0">
              <a:buNone/>
              <a:defRPr sz="3413"/>
            </a:lvl3pPr>
            <a:lvl4pPr marL="1940517" indent="0">
              <a:buNone/>
              <a:defRPr sz="2844"/>
            </a:lvl4pPr>
            <a:lvl5pPr marL="2587353" indent="0">
              <a:buNone/>
              <a:defRPr sz="2844"/>
            </a:lvl5pPr>
            <a:lvl6pPr marL="3234188" indent="0">
              <a:buNone/>
              <a:defRPr sz="2844"/>
            </a:lvl6pPr>
            <a:lvl7pPr marL="3881036" indent="0">
              <a:buNone/>
              <a:defRPr sz="2844"/>
            </a:lvl7pPr>
            <a:lvl8pPr marL="4527870" indent="0">
              <a:buNone/>
              <a:defRPr sz="2844"/>
            </a:lvl8pPr>
            <a:lvl9pPr marL="5174710" indent="0">
              <a:buNone/>
              <a:defRPr sz="2844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046" y="7633559"/>
            <a:ext cx="7802880" cy="1144694"/>
          </a:xfrm>
        </p:spPr>
        <p:txBody>
          <a:bodyPr/>
          <a:lstStyle>
            <a:lvl1pPr marL="0" indent="0">
              <a:buNone/>
              <a:defRPr sz="1991"/>
            </a:lvl1pPr>
            <a:lvl2pPr marL="646842" indent="0">
              <a:buNone/>
              <a:defRPr sz="1707"/>
            </a:lvl2pPr>
            <a:lvl3pPr marL="1293680" indent="0">
              <a:buNone/>
              <a:defRPr sz="1422"/>
            </a:lvl3pPr>
            <a:lvl4pPr marL="1940517" indent="0">
              <a:buNone/>
              <a:defRPr sz="1280"/>
            </a:lvl4pPr>
            <a:lvl5pPr marL="2587353" indent="0">
              <a:buNone/>
              <a:defRPr sz="1280"/>
            </a:lvl5pPr>
            <a:lvl6pPr marL="3234188" indent="0">
              <a:buNone/>
              <a:defRPr sz="1280"/>
            </a:lvl6pPr>
            <a:lvl7pPr marL="3881036" indent="0">
              <a:buNone/>
              <a:defRPr sz="1280"/>
            </a:lvl7pPr>
            <a:lvl8pPr marL="4527870" indent="0">
              <a:buNone/>
              <a:defRPr sz="1280"/>
            </a:lvl8pPr>
            <a:lvl9pPr marL="5174710" indent="0">
              <a:buNone/>
              <a:defRPr sz="128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0555" y="9040590"/>
            <a:ext cx="3033152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sz="2560" smtClean="0">
                <a:ea typeface="+mn-ea"/>
              </a:rPr>
              <a:t>27/01/2015</a:t>
            </a:r>
            <a:endParaRPr lang="fr-BE" sz="2560">
              <a:ea typeface="+mn-e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43018" y="9040590"/>
            <a:ext cx="4118767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sz="2560">
                <a:ea typeface="+mn-ea"/>
              </a:rPr>
              <a:t>26/04/2010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0593" y="9040590"/>
            <a:ext cx="3035206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789047-DFE1-487C-AC43-2C48F0FCFE81}" type="slidenum">
              <a:rPr lang="fr-BE" sz="2560">
                <a:ea typeface="+mn-ea"/>
              </a:rPr>
              <a:pPr>
                <a:defRPr/>
              </a:pPr>
              <a:t>‹#›</a:t>
            </a:fld>
            <a:endParaRPr lang="fr-BE" sz="256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618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555" y="9040590"/>
            <a:ext cx="3033152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sz="2560" smtClean="0">
                <a:ea typeface="+mn-ea"/>
              </a:rPr>
              <a:t>27/01/2015</a:t>
            </a:r>
            <a:endParaRPr lang="fr-BE" sz="2560"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3018" y="9040590"/>
            <a:ext cx="4118767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sz="2560">
                <a:ea typeface="+mn-ea"/>
              </a:rPr>
              <a:t>26/04/2010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93" y="9040590"/>
            <a:ext cx="3035206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4E5827-01B3-41C4-872B-A965FB4C75FE}" type="slidenum">
              <a:rPr lang="fr-BE" sz="2560">
                <a:ea typeface="+mn-ea"/>
              </a:rPr>
              <a:pPr>
                <a:defRPr/>
              </a:pPr>
              <a:t>‹#›</a:t>
            </a:fld>
            <a:endParaRPr lang="fr-BE" sz="256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3117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493" y="390640"/>
            <a:ext cx="2926080" cy="8322169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260" y="390640"/>
            <a:ext cx="8561493" cy="832216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0555" y="9040590"/>
            <a:ext cx="3033152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sz="2560" smtClean="0">
                <a:ea typeface="+mn-ea"/>
              </a:rPr>
              <a:t>27/01/2015</a:t>
            </a:r>
            <a:endParaRPr lang="fr-BE" sz="2560"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443018" y="9040590"/>
            <a:ext cx="4118767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BE" sz="2560">
                <a:ea typeface="+mn-ea"/>
              </a:rPr>
              <a:t>26/04/2010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93" y="9040590"/>
            <a:ext cx="3035206" cy="519846"/>
          </a:xfrm>
          <a:prstGeom prst="rect">
            <a:avLst/>
          </a:prstGeom>
        </p:spPr>
        <p:txBody>
          <a:bodyPr lIns="81625" tIns="40812" rIns="81625" bIns="40812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E5A197-1B3D-43C3-ABCE-F50648C482B3}" type="slidenum">
              <a:rPr lang="fr-BE" sz="2560">
                <a:ea typeface="+mn-ea"/>
              </a:rPr>
              <a:pPr>
                <a:defRPr/>
              </a:pPr>
              <a:t>‹#›</a:t>
            </a:fld>
            <a:endParaRPr lang="fr-BE" sz="256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386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35" y="497951"/>
            <a:ext cx="11978908" cy="8962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91044" y="1827844"/>
            <a:ext cx="11980800" cy="7316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91041" y="9321434"/>
            <a:ext cx="402231" cy="205151"/>
          </a:xfrm>
          <a:prstGeom prst="rect">
            <a:avLst/>
          </a:prstGeom>
        </p:spPr>
        <p:txBody>
          <a:bodyPr lIns="90961" tIns="45476" rIns="90961" bIns="45476"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6CAB6-823C-48BC-B242-99491E4CDA4A}" type="slidenum">
              <a:rPr lang="fr-FR" sz="2560">
                <a:ea typeface="+mn-ea"/>
              </a:rPr>
              <a:pPr>
                <a:defRPr/>
              </a:pPr>
              <a:t>‹#›</a:t>
            </a:fld>
            <a:endParaRPr lang="fr-FR" sz="2560">
              <a:ea typeface="+mn-e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097928" y="9321434"/>
            <a:ext cx="6140186" cy="205151"/>
          </a:xfrm>
          <a:prstGeom prst="rect">
            <a:avLst/>
          </a:prstGeom>
        </p:spPr>
        <p:txBody>
          <a:bodyPr lIns="90961" tIns="45476" rIns="90961" bIns="45476"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sz="2560">
                <a:ea typeface="+mn-ea"/>
              </a:rPr>
              <a:t>26/04/2010 </a:t>
            </a:r>
            <a:endParaRPr lang="fr-FR" sz="256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262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286000"/>
            <a:ext cx="10490200" cy="563880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514800" indent="0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buFont typeface="Arial"/>
              <a:buNone/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838200"/>
            <a:ext cx="104648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286000"/>
            <a:ext cx="10464800" cy="579120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lvl1pPr>
            <a:lvl2pPr>
              <a:spcAft>
                <a:spcPts val="600"/>
              </a:spcAft>
              <a:defRPr>
                <a:solidFill>
                  <a:srgbClr val="606060"/>
                </a:solidFill>
              </a:defRPr>
            </a:lvl2pPr>
            <a:lvl3pPr>
              <a:defRPr>
                <a:solidFill>
                  <a:srgbClr val="606060"/>
                </a:solidFill>
              </a:defRPr>
            </a:lvl3pPr>
            <a:lvl4pPr>
              <a:defRPr>
                <a:solidFill>
                  <a:srgbClr val="606060"/>
                </a:solidFill>
              </a:defRPr>
            </a:lvl4pPr>
            <a:lvl5pPr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286000"/>
            <a:ext cx="10464800" cy="579120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471600" indent="-4716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lvl1pPr>
            <a:lvl2pPr>
              <a:spcAft>
                <a:spcPts val="600"/>
              </a:spcAft>
              <a:defRPr>
                <a:solidFill>
                  <a:srgbClr val="606060"/>
                </a:solidFill>
              </a:defRPr>
            </a:lvl2pPr>
            <a:lvl3pPr>
              <a:defRPr>
                <a:solidFill>
                  <a:srgbClr val="606060"/>
                </a:solidFill>
              </a:defRPr>
            </a:lvl3pPr>
            <a:lvl4pPr>
              <a:defRPr>
                <a:solidFill>
                  <a:srgbClr val="606060"/>
                </a:solidFill>
              </a:defRPr>
            </a:lvl4pPr>
            <a:lvl5pPr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70000" y="838200"/>
            <a:ext cx="10464800" cy="685800"/>
          </a:xfrm>
        </p:spPr>
        <p:txBody>
          <a:bodyPr/>
          <a:lstStyle/>
          <a:p>
            <a:r>
              <a:rPr lang="nl-BE" dirty="0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2838" y="1993900"/>
            <a:ext cx="8237537" cy="576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59800" y="6781800"/>
            <a:ext cx="3889375" cy="272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8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8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8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8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838200"/>
            <a:ext cx="104171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8801100"/>
            <a:ext cx="13030200" cy="1016000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fr-FR"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8432800" y="8420100"/>
            <a:ext cx="4584700" cy="1397000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fr-FR">
              <a:latin typeface="Gill Sans" charset="0"/>
              <a:ea typeface="ヒラギノ角ゴ ProN W3" charset="-128"/>
              <a:sym typeface="Gill Sans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886950" y="8477250"/>
            <a:ext cx="1943100" cy="136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 bwMode="auto">
          <a:xfrm>
            <a:off x="0" y="0"/>
            <a:ext cx="6121400" cy="228600"/>
          </a:xfrm>
          <a:prstGeom prst="rect">
            <a:avLst/>
          </a:prstGeom>
          <a:solidFill>
            <a:srgbClr val="007BC6">
              <a:alpha val="6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46188" y="9156700"/>
            <a:ext cx="40527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0" eaLnBrk="0" hangingPunct="0">
              <a:buSzPct val="100000"/>
              <a:defRPr/>
            </a:pPr>
            <a:r>
              <a:rPr lang="en-US" sz="2000" dirty="0" smtClean="0">
                <a:latin typeface="Arial" charset="0"/>
              </a:rPr>
              <a:t>Ethias Presentation </a:t>
            </a:r>
            <a:r>
              <a:rPr lang="en-US" sz="2000" dirty="0">
                <a:latin typeface="Arial" charset="0"/>
              </a:rPr>
              <a:t>• </a:t>
            </a:r>
            <a:r>
              <a:rPr lang="en-US" sz="2000" dirty="0" smtClean="0">
                <a:latin typeface="Arial" charset="0"/>
              </a:rPr>
              <a:t>2015 </a:t>
            </a:r>
            <a:r>
              <a:rPr lang="en-US" sz="2000" dirty="0">
                <a:latin typeface="Arial" charset="0"/>
              </a:rPr>
              <a:t>• </a:t>
            </a:r>
            <a:fld id="{80573E6F-8B41-4824-A882-3BC03C932D2F}" type="slidenum">
              <a:rPr lang="en-US" sz="2000">
                <a:latin typeface="Arial" charset="0"/>
              </a:rPr>
              <a:pPr defTabSz="0" eaLnBrk="0" hangingPunct="0">
                <a:buSzPct val="100000"/>
                <a:defRPr/>
              </a:pPr>
              <a:t>‹#›</a:t>
            </a:fld>
            <a:endParaRPr lang="en-US" sz="2000" dirty="0"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45" r:id="rId2"/>
    <p:sldLayoutId id="2147483846" r:id="rId3"/>
    <p:sldLayoutId id="2147483839" r:id="rId4"/>
    <p:sldLayoutId id="2147483840" r:id="rId5"/>
    <p:sldLayoutId id="2147483841" r:id="rId6"/>
    <p:sldLayoutId id="2147483842" r:id="rId7"/>
    <p:sldLayoutId id="2147483860" r:id="rId8"/>
    <p:sldLayoutId id="2147483861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46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46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46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46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46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 b="1">
          <a:solidFill>
            <a:srgbClr val="FF46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 b="1">
          <a:solidFill>
            <a:srgbClr val="FF46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 b="1">
          <a:solidFill>
            <a:srgbClr val="FF46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 b="1">
          <a:solidFill>
            <a:srgbClr val="FF4600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600" b="1">
          <a:solidFill>
            <a:srgbClr val="007BC5"/>
          </a:solidFill>
          <a:latin typeface="+mn-lt"/>
          <a:ea typeface="+mn-ea"/>
          <a:cs typeface="+mn-cs"/>
          <a:sym typeface="Arial" charset="0"/>
        </a:defRPr>
      </a:lvl1pPr>
      <a:lvl2pPr marL="965200" indent="-508000" algn="l" rtl="0" eaLnBrk="0" fontAlgn="base" hangingPunct="0">
        <a:spcBef>
          <a:spcPct val="0"/>
        </a:spcBef>
        <a:spcAft>
          <a:spcPct val="0"/>
        </a:spcAft>
        <a:buClr>
          <a:srgbClr val="007BC5"/>
        </a:buClr>
        <a:buSzPct val="125000"/>
        <a:buFont typeface="Arial" charset="0"/>
        <a:buChar char="•"/>
        <a:defRPr sz="3100">
          <a:solidFill>
            <a:srgbClr val="007BC5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7BC5"/>
        </a:buClr>
        <a:buSzPct val="125000"/>
        <a:buFont typeface="Arial" charset="0"/>
        <a:buChar char="•"/>
        <a:defRPr sz="2600">
          <a:solidFill>
            <a:srgbClr val="007BC5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007BC5"/>
        </a:buClr>
        <a:buSzPct val="125000"/>
        <a:buFont typeface="Arial" charset="0"/>
        <a:buChar char="–"/>
        <a:defRPr sz="2000">
          <a:solidFill>
            <a:srgbClr val="007BC5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007BC5"/>
        </a:buClr>
        <a:buSzPct val="125000"/>
        <a:buFont typeface="Arial" charset="0"/>
        <a:buChar char="»"/>
        <a:defRPr sz="2000">
          <a:solidFill>
            <a:srgbClr val="007BC5"/>
          </a:solidFill>
          <a:latin typeface="+mn-lt"/>
          <a:ea typeface="+mn-ea"/>
          <a:cs typeface="+mn-cs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7BC5"/>
        </a:buClr>
        <a:buSzPct val="125000"/>
        <a:buFont typeface="Arial" charset="0"/>
        <a:defRPr sz="3600">
          <a:solidFill>
            <a:srgbClr val="007BC5"/>
          </a:solidFill>
          <a:latin typeface="+mn-lt"/>
          <a:ea typeface="+mn-ea"/>
          <a:cs typeface="+mn-cs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7BC5"/>
        </a:buClr>
        <a:buSzPct val="125000"/>
        <a:buFont typeface="Arial" charset="0"/>
        <a:defRPr sz="3600">
          <a:solidFill>
            <a:srgbClr val="007BC5"/>
          </a:solidFill>
          <a:latin typeface="+mn-lt"/>
          <a:ea typeface="+mn-ea"/>
          <a:cs typeface="+mn-cs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7BC5"/>
        </a:buClr>
        <a:buSzPct val="125000"/>
        <a:buFont typeface="Arial" charset="0"/>
        <a:defRPr sz="3600">
          <a:solidFill>
            <a:srgbClr val="007BC5"/>
          </a:solidFill>
          <a:latin typeface="+mn-lt"/>
          <a:ea typeface="+mn-ea"/>
          <a:cs typeface="+mn-cs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7BC5"/>
        </a:buClr>
        <a:buSzPct val="125000"/>
        <a:buFont typeface="Arial" charset="0"/>
        <a:defRPr sz="3600">
          <a:solidFill>
            <a:srgbClr val="007BC5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6B5A-DB41-475F-9ED2-F707F770B772}" type="datetimeFigureOut">
              <a:rPr lang="fr-FR" smtClean="0"/>
              <a:pPr/>
              <a:t>03/03/2016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267C-4388-4260-933C-4CC1B3FA56B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9800" y="6781800"/>
            <a:ext cx="3889375" cy="272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9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59800" y="6781800"/>
            <a:ext cx="3889375" cy="272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8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8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8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8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050520"/>
            <a:ext cx="13004800" cy="703088"/>
          </a:xfrm>
          <a:prstGeom prst="rect">
            <a:avLst/>
          </a:prstGeom>
          <a:solidFill>
            <a:srgbClr val="E76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89" tIns="58044" rIns="116089" bIns="58044" anchor="ctr"/>
          <a:lstStyle/>
          <a:p>
            <a:pPr algn="ctr" eaLnBrk="0" hangingPunct="0">
              <a:defRPr/>
            </a:pPr>
            <a:endParaRPr lang="fr-BE" sz="3413" dirty="0">
              <a:solidFill>
                <a:prstClr val="white"/>
              </a:solidFill>
            </a:endParaRPr>
          </a:p>
        </p:txBody>
      </p:sp>
      <p:pic>
        <p:nvPicPr>
          <p:cNvPr id="15363" name="Image 7" descr="ethias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827" y="9078405"/>
            <a:ext cx="1210799" cy="6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50550" y="390428"/>
            <a:ext cx="11703703" cy="62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1" tIns="45476" rIns="90961" bIns="454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536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50550" y="934132"/>
            <a:ext cx="11703703" cy="89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1" tIns="45476" rIns="90961" bIns="45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" y="1"/>
            <a:ext cx="8535105" cy="304738"/>
          </a:xfrm>
          <a:prstGeom prst="rect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67" tIns="64677" rIns="129367" bIns="64677" anchor="ctr"/>
          <a:lstStyle/>
          <a:p>
            <a:pPr algn="ctr" eaLnBrk="0" hangingPunct="0">
              <a:defRPr/>
            </a:pPr>
            <a:endParaRPr lang="fr-BE" sz="341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0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hf hdr="0" ftr="0"/>
  <p:txStyles>
    <p:titleStyle>
      <a:lvl1pPr algn="l" defTabSz="1292498" rtl="0" eaLnBrk="0" fontAlgn="base" hangingPunct="0">
        <a:spcBef>
          <a:spcPct val="0"/>
        </a:spcBef>
        <a:spcAft>
          <a:spcPct val="0"/>
        </a:spcAft>
        <a:defRPr sz="3982" b="1" kern="1200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l" defTabSz="1292498" rtl="0" eaLnBrk="0" fontAlgn="base" hangingPunct="0">
        <a:spcBef>
          <a:spcPct val="0"/>
        </a:spcBef>
        <a:spcAft>
          <a:spcPct val="0"/>
        </a:spcAft>
        <a:defRPr sz="3982" b="1">
          <a:solidFill>
            <a:schemeClr val="tx2"/>
          </a:solidFill>
          <a:latin typeface="Cambria" pitchFamily="18" charset="0"/>
        </a:defRPr>
      </a:lvl2pPr>
      <a:lvl3pPr algn="l" defTabSz="1292498" rtl="0" eaLnBrk="0" fontAlgn="base" hangingPunct="0">
        <a:spcBef>
          <a:spcPct val="0"/>
        </a:spcBef>
        <a:spcAft>
          <a:spcPct val="0"/>
        </a:spcAft>
        <a:defRPr sz="3982" b="1">
          <a:solidFill>
            <a:schemeClr val="tx2"/>
          </a:solidFill>
          <a:latin typeface="Cambria" pitchFamily="18" charset="0"/>
        </a:defRPr>
      </a:lvl3pPr>
      <a:lvl4pPr algn="l" defTabSz="1292498" rtl="0" eaLnBrk="0" fontAlgn="base" hangingPunct="0">
        <a:spcBef>
          <a:spcPct val="0"/>
        </a:spcBef>
        <a:spcAft>
          <a:spcPct val="0"/>
        </a:spcAft>
        <a:defRPr sz="3982" b="1">
          <a:solidFill>
            <a:schemeClr val="tx2"/>
          </a:solidFill>
          <a:latin typeface="Cambria" pitchFamily="18" charset="0"/>
        </a:defRPr>
      </a:lvl4pPr>
      <a:lvl5pPr algn="l" defTabSz="1292498" rtl="0" eaLnBrk="0" fontAlgn="base" hangingPunct="0">
        <a:spcBef>
          <a:spcPct val="0"/>
        </a:spcBef>
        <a:spcAft>
          <a:spcPct val="0"/>
        </a:spcAft>
        <a:defRPr sz="3982" b="1">
          <a:solidFill>
            <a:schemeClr val="tx2"/>
          </a:solidFill>
          <a:latin typeface="Cambria" pitchFamily="18" charset="0"/>
        </a:defRPr>
      </a:lvl5pPr>
      <a:lvl6pPr marL="580720" algn="l" defTabSz="1292498" rtl="0" fontAlgn="base">
        <a:spcBef>
          <a:spcPct val="0"/>
        </a:spcBef>
        <a:spcAft>
          <a:spcPct val="0"/>
        </a:spcAft>
        <a:defRPr sz="3982" b="1">
          <a:solidFill>
            <a:schemeClr val="tx2"/>
          </a:solidFill>
          <a:latin typeface="Cambria" pitchFamily="18" charset="0"/>
        </a:defRPr>
      </a:lvl6pPr>
      <a:lvl7pPr marL="1161435" algn="l" defTabSz="1292498" rtl="0" fontAlgn="base">
        <a:spcBef>
          <a:spcPct val="0"/>
        </a:spcBef>
        <a:spcAft>
          <a:spcPct val="0"/>
        </a:spcAft>
        <a:defRPr sz="3982" b="1">
          <a:solidFill>
            <a:schemeClr val="tx2"/>
          </a:solidFill>
          <a:latin typeface="Cambria" pitchFamily="18" charset="0"/>
        </a:defRPr>
      </a:lvl7pPr>
      <a:lvl8pPr marL="1742144" algn="l" defTabSz="1292498" rtl="0" fontAlgn="base">
        <a:spcBef>
          <a:spcPct val="0"/>
        </a:spcBef>
        <a:spcAft>
          <a:spcPct val="0"/>
        </a:spcAft>
        <a:defRPr sz="3982" b="1">
          <a:solidFill>
            <a:schemeClr val="tx2"/>
          </a:solidFill>
          <a:latin typeface="Cambria" pitchFamily="18" charset="0"/>
        </a:defRPr>
      </a:lvl8pPr>
      <a:lvl9pPr marL="2322875" algn="l" defTabSz="1292498" rtl="0" fontAlgn="base">
        <a:spcBef>
          <a:spcPct val="0"/>
        </a:spcBef>
        <a:spcAft>
          <a:spcPct val="0"/>
        </a:spcAft>
        <a:defRPr sz="3982" b="1">
          <a:solidFill>
            <a:schemeClr val="tx2"/>
          </a:solidFill>
          <a:latin typeface="Cambria" pitchFamily="18" charset="0"/>
        </a:defRPr>
      </a:lvl9pPr>
    </p:titleStyle>
    <p:bodyStyle>
      <a:lvl1pPr marL="435537" indent="-435537" algn="l" defTabSz="1292498" rtl="0" eaLnBrk="0" fontAlgn="base" hangingPunct="0">
        <a:spcBef>
          <a:spcPct val="20000"/>
        </a:spcBef>
        <a:spcAft>
          <a:spcPct val="0"/>
        </a:spcAft>
        <a:buFont typeface="+mj-lt"/>
        <a:defRPr sz="3129" kern="1200">
          <a:solidFill>
            <a:srgbClr val="E76C26"/>
          </a:solidFill>
          <a:latin typeface="Cambria" pitchFamily="18" charset="0"/>
          <a:ea typeface="+mn-ea"/>
          <a:cs typeface="+mn-cs"/>
        </a:defRPr>
      </a:lvl1pPr>
      <a:lvl2pPr marL="1050532" indent="-403280" algn="l" defTabSz="12924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982" kern="1200">
          <a:solidFill>
            <a:srgbClr val="4274B0"/>
          </a:solidFill>
          <a:latin typeface="+mn-lt"/>
          <a:ea typeface="+mn-ea"/>
          <a:cs typeface="+mn-cs"/>
        </a:defRPr>
      </a:lvl2pPr>
      <a:lvl3pPr marL="1615106" indent="-322625" algn="l" defTabSz="1292498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3413" kern="1200">
          <a:solidFill>
            <a:srgbClr val="002060"/>
          </a:solidFill>
          <a:latin typeface="+mn-lt"/>
          <a:ea typeface="+mn-ea"/>
          <a:cs typeface="+mn-cs"/>
        </a:defRPr>
      </a:lvl3pPr>
      <a:lvl4pPr marL="2262372" indent="-322625" algn="l" defTabSz="1292498" rtl="0" eaLnBrk="0" fontAlgn="base" hangingPunct="0">
        <a:spcBef>
          <a:spcPct val="20000"/>
        </a:spcBef>
        <a:spcAft>
          <a:spcPct val="0"/>
        </a:spcAft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09629" indent="-322625" algn="l" defTabSz="1292498" rtl="0" eaLnBrk="0" fontAlgn="base" hangingPunct="0">
        <a:spcBef>
          <a:spcPct val="20000"/>
        </a:spcBef>
        <a:spcAft>
          <a:spcPct val="0"/>
        </a:spcAft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57608" indent="-323424" algn="l" defTabSz="129368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04451" indent="-323424" algn="l" defTabSz="129368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51286" indent="-323424" algn="l" defTabSz="129368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498127" indent="-323424" algn="l" defTabSz="129368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936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46842" algn="l" defTabSz="12936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93680" algn="l" defTabSz="12936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40517" algn="l" defTabSz="12936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587353" algn="l" defTabSz="12936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34188" algn="l" defTabSz="12936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81036" algn="l" defTabSz="12936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27870" algn="l" defTabSz="12936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174710" algn="l" defTabSz="12936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rse@ethias.b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2708920"/>
            <a:ext cx="11703050" cy="2383904"/>
          </a:xfrm>
        </p:spPr>
        <p:txBody>
          <a:bodyPr/>
          <a:lstStyle/>
          <a:p>
            <a:r>
              <a:rPr lang="fr-BE" dirty="0" smtClean="0"/>
              <a:t>Software AG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4800" i="1" dirty="0" smtClean="0"/>
              <a:t>World of </a:t>
            </a:r>
            <a:r>
              <a:rPr lang="fr-BE" sz="4800" i="1" dirty="0" err="1" smtClean="0"/>
              <a:t>platforms</a:t>
            </a:r>
            <a:r>
              <a:rPr lang="fr-BE" sz="4800" i="1" dirty="0" smtClean="0"/>
              <a:t> 2016</a:t>
            </a:r>
            <a:endParaRPr lang="fr-BE" b="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803275" y="8901608"/>
            <a:ext cx="11703050" cy="655712"/>
          </a:xfrm>
          <a:prstGeom prst="rect">
            <a:avLst/>
          </a:prstGeom>
        </p:spPr>
        <p:txBody>
          <a:bodyPr vert="horz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 i="0" kern="1200">
                <a:solidFill>
                  <a:schemeClr val="bg1"/>
                </a:solidFill>
                <a:latin typeface="Arial"/>
                <a:ea typeface="ＭＳ Ｐゴシック" pitchFamily="-8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84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84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84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8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fr-BE" sz="3200" b="0" dirty="0" smtClean="0"/>
              <a:t>03/03/2016</a:t>
            </a:r>
            <a:endParaRPr lang="fr-BE" sz="4000" b="0" dirty="0"/>
          </a:p>
        </p:txBody>
      </p:sp>
    </p:spTree>
    <p:extLst>
      <p:ext uri="{BB962C8B-B14F-4D97-AF65-F5344CB8AC3E}">
        <p14:creationId xmlns:p14="http://schemas.microsoft.com/office/powerpoint/2010/main" val="23130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n-US" sz="4900" dirty="0" smtClean="0"/>
              <a:t>And now…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13768" y="1996480"/>
            <a:ext cx="11449272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BC6"/>
                </a:solidFill>
              </a:rPr>
              <a:t>Ethias</a:t>
            </a:r>
            <a:r>
              <a:rPr lang="en-US" sz="4000" b="1" dirty="0">
                <a:solidFill>
                  <a:srgbClr val="007BC6"/>
                </a:solidFill>
              </a:rPr>
              <a:t>, continue to innovate on the </a:t>
            </a:r>
            <a:r>
              <a:rPr lang="en-US" sz="4000" b="1" dirty="0" smtClean="0">
                <a:solidFill>
                  <a:srgbClr val="007BC6"/>
                </a:solidFill>
              </a:rPr>
              <a:t>web</a:t>
            </a:r>
          </a:p>
          <a:p>
            <a:endParaRPr lang="en-US" sz="4000" b="1" dirty="0">
              <a:solidFill>
                <a:srgbClr val="007BC6"/>
              </a:solidFill>
            </a:endParaRPr>
          </a:p>
          <a:p>
            <a:pPr marL="965200" lvl="1" indent="-508000" eaLnBrk="0" hangingPunct="0">
              <a:lnSpc>
                <a:spcPct val="120000"/>
              </a:lnSpc>
              <a:spcAft>
                <a:spcPts val="1200"/>
              </a:spcAft>
              <a:buClr>
                <a:srgbClr val="007BC5"/>
              </a:buClr>
              <a:buSzPct val="125000"/>
              <a:buFont typeface="Arial" charset="0"/>
              <a:buChar char="•"/>
            </a:pPr>
            <a:r>
              <a:rPr lang="en-US" sz="3100" dirty="0">
                <a:solidFill>
                  <a:srgbClr val="606060"/>
                </a:solidFill>
                <a:sym typeface="Arial" charset="0"/>
              </a:rPr>
              <a:t>2015: Ethias </a:t>
            </a:r>
            <a:r>
              <a:rPr lang="en-US" sz="3100" dirty="0" smtClean="0">
                <a:solidFill>
                  <a:srgbClr val="606060"/>
                </a:solidFill>
                <a:sym typeface="Arial" charset="0"/>
              </a:rPr>
              <a:t>launches </a:t>
            </a:r>
            <a:r>
              <a:rPr lang="en-US" sz="3100" dirty="0">
                <a:solidFill>
                  <a:srgbClr val="606060"/>
                </a:solidFill>
                <a:sym typeface="Arial" charset="0"/>
              </a:rPr>
              <a:t>a brand new site of e-commerce for retail with responsive design and subscription full-online including </a:t>
            </a:r>
            <a:r>
              <a:rPr lang="en-US" sz="3100" dirty="0" smtClean="0">
                <a:solidFill>
                  <a:srgbClr val="606060"/>
                </a:solidFill>
                <a:sym typeface="Arial" charset="0"/>
              </a:rPr>
              <a:t>secure payment for 10 products.</a:t>
            </a:r>
          </a:p>
          <a:p>
            <a:pPr marL="965200" lvl="1" indent="-508000" eaLnBrk="0" hangingPunct="0">
              <a:lnSpc>
                <a:spcPct val="120000"/>
              </a:lnSpc>
              <a:spcAft>
                <a:spcPts val="600"/>
              </a:spcAft>
              <a:buClr>
                <a:srgbClr val="007BC5"/>
              </a:buClr>
              <a:buSzPct val="125000"/>
              <a:buFont typeface="Arial" charset="0"/>
              <a:buChar char="•"/>
            </a:pPr>
            <a:r>
              <a:rPr lang="en-US" sz="3100" dirty="0">
                <a:solidFill>
                  <a:srgbClr val="606060"/>
                </a:solidFill>
                <a:sym typeface="Arial" charset="0"/>
              </a:rPr>
              <a:t>2016 : </a:t>
            </a:r>
            <a:r>
              <a:rPr lang="en-US" sz="3100" dirty="0" err="1">
                <a:solidFill>
                  <a:srgbClr val="606060"/>
                </a:solidFill>
                <a:sym typeface="Arial" charset="0"/>
              </a:rPr>
              <a:t>Ethias</a:t>
            </a:r>
            <a:r>
              <a:rPr lang="en-US" sz="3100" dirty="0">
                <a:solidFill>
                  <a:srgbClr val="606060"/>
                </a:solidFill>
                <a:sym typeface="Arial" charset="0"/>
              </a:rPr>
              <a:t> </a:t>
            </a:r>
            <a:r>
              <a:rPr lang="en-US" sz="3100" dirty="0" smtClean="0">
                <a:solidFill>
                  <a:srgbClr val="606060"/>
                </a:solidFill>
                <a:sym typeface="Arial" charset="0"/>
              </a:rPr>
              <a:t>will improve and modernize existing web site for commercial lines and will </a:t>
            </a:r>
            <a:r>
              <a:rPr lang="en-US" sz="3100" dirty="0">
                <a:solidFill>
                  <a:srgbClr val="606060"/>
                </a:solidFill>
                <a:sym typeface="Arial" charset="0"/>
              </a:rPr>
              <a:t>offer </a:t>
            </a:r>
            <a:r>
              <a:rPr lang="en-US" sz="3100" dirty="0" smtClean="0">
                <a:solidFill>
                  <a:srgbClr val="606060"/>
                </a:solidFill>
                <a:sym typeface="Arial" charset="0"/>
              </a:rPr>
              <a:t>e-services </a:t>
            </a:r>
            <a:r>
              <a:rPr lang="en-US" sz="3100" dirty="0">
                <a:solidFill>
                  <a:srgbClr val="606060"/>
                </a:solidFill>
                <a:sym typeface="Arial" charset="0"/>
              </a:rPr>
              <a:t>for insured in </a:t>
            </a:r>
            <a:r>
              <a:rPr lang="en-US" sz="3100" dirty="0" smtClean="0">
                <a:solidFill>
                  <a:srgbClr val="606060"/>
                </a:solidFill>
                <a:sym typeface="Arial" charset="0"/>
              </a:rPr>
              <a:t>Healthcare via new site </a:t>
            </a:r>
            <a:r>
              <a:rPr lang="en-US" sz="3100" dirty="0">
                <a:solidFill>
                  <a:srgbClr val="606060"/>
                </a:solidFill>
                <a:sym typeface="Arial" charset="0"/>
              </a:rPr>
              <a:t>and mobile </a:t>
            </a:r>
            <a:r>
              <a:rPr lang="en-US" sz="3100" dirty="0" smtClean="0">
                <a:solidFill>
                  <a:srgbClr val="606060"/>
                </a:solidFill>
                <a:sym typeface="Arial" charset="0"/>
              </a:rPr>
              <a:t>app</a:t>
            </a:r>
            <a:endParaRPr lang="en-US" sz="3100" dirty="0">
              <a:solidFill>
                <a:srgbClr val="606060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9752" y="772344"/>
            <a:ext cx="10777016" cy="68580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SzPct val="100000"/>
            </a:pPr>
            <a:r>
              <a:rPr lang="en-US" sz="4900" dirty="0"/>
              <a:t>E-commerce  for retails on Ethias.be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381720" y="2641696"/>
            <a:ext cx="12529392" cy="5763496"/>
          </a:xfr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707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kern="12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Make ethias.be a real e-commerce web site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kern="12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Optimize the user experience and the conversion funnel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kern="12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Improve the conversion ratios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kern="1200" dirty="0" smtClean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Consolidate the position </a:t>
            </a:r>
            <a:r>
              <a:rPr lang="en-US" kern="12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of </a:t>
            </a:r>
            <a:r>
              <a:rPr lang="en-US" kern="1200" dirty="0" smtClean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Ethias as #1direct </a:t>
            </a:r>
            <a:r>
              <a:rPr lang="en-US" kern="12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insurer on the web</a:t>
            </a:r>
          </a:p>
          <a:p>
            <a:pPr>
              <a:spcAft>
                <a:spcPct val="0"/>
              </a:spcAft>
            </a:pPr>
            <a:endParaRPr lang="en-US" sz="1707" kern="1200" dirty="0">
              <a:solidFill>
                <a:schemeClr val="tx2">
                  <a:lumMod val="40000"/>
                  <a:lumOff val="60000"/>
                </a:schemeClr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6670" y="1996480"/>
            <a:ext cx="12334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BC6"/>
                </a:solidFill>
                <a:latin typeface="+mj-lt"/>
              </a:rPr>
              <a:t>Objectives sustaining the redesign of our website </a:t>
            </a:r>
            <a:endParaRPr lang="fr-FR" sz="3600" dirty="0">
              <a:solidFill>
                <a:srgbClr val="007BC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16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888" y="972854"/>
            <a:ext cx="9577051" cy="72897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825" y="1015838"/>
            <a:ext cx="6970856" cy="78036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805" y="1292402"/>
            <a:ext cx="7204817" cy="55906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231" y="1580842"/>
            <a:ext cx="9171093" cy="49987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180" y="1805070"/>
            <a:ext cx="8051045" cy="63002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179" y="2214104"/>
            <a:ext cx="7729291" cy="5904634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36308" y="313424"/>
            <a:ext cx="10777016" cy="68580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SzPct val="100000"/>
            </a:pPr>
            <a:r>
              <a:rPr lang="en-US" sz="4900" dirty="0"/>
              <a:t>Ethias.be : </a:t>
            </a:r>
            <a:r>
              <a:rPr lang="en-US" sz="4900" dirty="0" smtClean="0"/>
              <a:t>User experience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2489018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9752" y="772344"/>
            <a:ext cx="10777016" cy="68580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SzPct val="100000"/>
            </a:pPr>
            <a:r>
              <a:rPr lang="en-US" sz="4900" dirty="0"/>
              <a:t>Ethias.be : </a:t>
            </a:r>
            <a:r>
              <a:rPr lang="en-US" sz="4900" dirty="0" smtClean="0"/>
              <a:t>results</a:t>
            </a:r>
            <a:endParaRPr lang="en-US" sz="49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76670" y="2209648"/>
            <a:ext cx="11808366" cy="1803056"/>
          </a:xfrm>
          <a:noFill/>
        </p:spPr>
        <p:txBody>
          <a:bodyPr wrap="square">
            <a:noAutofit/>
          </a:bodyPr>
          <a:lstStyle/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kern="1200" dirty="0" smtClean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+/- </a:t>
            </a:r>
            <a:r>
              <a:rPr lang="en-US" sz="2000" kern="12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10.000 unique visitors/day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kern="12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+/- 45.000 </a:t>
            </a:r>
            <a:r>
              <a:rPr lang="en-US" sz="2000" kern="1200" dirty="0" err="1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pageviews</a:t>
            </a:r>
            <a:r>
              <a:rPr lang="en-US" sz="2000" kern="12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/day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kern="12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+/- 2.000 quotes/day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kern="12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+/- 150 on-line new </a:t>
            </a:r>
            <a:r>
              <a:rPr lang="en-US" sz="2000" kern="1200" dirty="0" err="1" smtClean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contrats</a:t>
            </a:r>
            <a:r>
              <a:rPr lang="en-US" sz="2000" kern="1200" dirty="0" smtClean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/day</a:t>
            </a:r>
            <a:endParaRPr lang="en-US" sz="2000" kern="1200" dirty="0">
              <a:solidFill>
                <a:srgbClr val="606060"/>
              </a:solidFill>
              <a:latin typeface="Gill Sans" pitchFamily="-1" charset="0"/>
              <a:ea typeface="ヒラギノ角ゴ ProN W3" pitchFamily="-1" charset="-128"/>
              <a:sym typeface="Gill Sans" pitchFamily="-1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6670" y="1564432"/>
            <a:ext cx="1233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BC6"/>
                </a:solidFill>
                <a:latin typeface="+mj-lt"/>
              </a:rPr>
              <a:t>Indicative usage figures </a:t>
            </a:r>
            <a:r>
              <a:rPr lang="en-US" sz="2800" b="1" dirty="0" smtClean="0">
                <a:solidFill>
                  <a:srgbClr val="007BC6"/>
                </a:solidFill>
                <a:latin typeface="+mj-lt"/>
              </a:rPr>
              <a:t> </a:t>
            </a:r>
            <a:endParaRPr lang="en-US" sz="2800" b="1" dirty="0">
              <a:solidFill>
                <a:srgbClr val="007BC6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6670" y="7325072"/>
            <a:ext cx="1233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BC6"/>
                </a:solidFill>
                <a:latin typeface="+mj-lt"/>
              </a:rPr>
              <a:t>Mobile usage is higher than expected (also for subscriptions</a:t>
            </a:r>
            <a:r>
              <a:rPr lang="en-US" sz="2800" b="1" dirty="0" smtClean="0">
                <a:solidFill>
                  <a:srgbClr val="007BC6"/>
                </a:solidFill>
                <a:latin typeface="+mj-lt"/>
              </a:rPr>
              <a:t>)</a:t>
            </a:r>
            <a:endParaRPr lang="en-US" sz="2800" b="1" dirty="0">
              <a:solidFill>
                <a:srgbClr val="007BC6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68" y="4674176"/>
            <a:ext cx="5418607" cy="27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76670" y="4084712"/>
            <a:ext cx="1233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BC6"/>
                </a:solidFill>
                <a:latin typeface="+mj-lt"/>
              </a:rPr>
              <a:t>Web drives the growth of </a:t>
            </a:r>
            <a:r>
              <a:rPr lang="en-US" sz="2800" b="1" dirty="0" err="1">
                <a:solidFill>
                  <a:srgbClr val="007BC6"/>
                </a:solidFill>
                <a:latin typeface="+mj-lt"/>
              </a:rPr>
              <a:t>Ethias</a:t>
            </a:r>
            <a:r>
              <a:rPr lang="en-US" sz="2800" b="1" dirty="0">
                <a:solidFill>
                  <a:srgbClr val="007BC6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7BC6"/>
                </a:solidFill>
                <a:latin typeface="+mj-lt"/>
              </a:rPr>
              <a:t>sales </a:t>
            </a:r>
            <a:endParaRPr lang="en-US" sz="2800" b="1" dirty="0">
              <a:solidFill>
                <a:srgbClr val="007BC6"/>
              </a:solidFill>
              <a:latin typeface="+mj-lt"/>
            </a:endParaRP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576670" y="7877809"/>
            <a:ext cx="11808366" cy="180305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84"/>
              </a:spcAft>
              <a:buChar char="•"/>
              <a:defRPr sz="3600" b="1">
                <a:solidFill>
                  <a:srgbClr val="007BC5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965200" indent="-508000" algn="l" rtl="0" eaLnBrk="0" fontAlgn="base" hangingPunct="0">
              <a:spcBef>
                <a:spcPct val="0"/>
              </a:spcBef>
              <a:spcAft>
                <a:spcPts val="684"/>
              </a:spcAft>
              <a:buClr>
                <a:srgbClr val="007BC5"/>
              </a:buClr>
              <a:buSzPct val="125000"/>
              <a:buFont typeface="Arial" charset="0"/>
              <a:buChar char="•"/>
              <a:defRPr sz="3100">
                <a:solidFill>
                  <a:srgbClr val="007BC5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684"/>
              </a:spcAft>
              <a:buClr>
                <a:srgbClr val="007BC5"/>
              </a:buClr>
              <a:buSzPct val="125000"/>
              <a:buFont typeface="Arial" charset="0"/>
              <a:buChar char="•"/>
              <a:defRPr sz="2600">
                <a:solidFill>
                  <a:srgbClr val="007BC5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BC5"/>
              </a:buClr>
              <a:buSzPct val="125000"/>
              <a:buFont typeface="Arial" charset="0"/>
              <a:buChar char="–"/>
              <a:defRPr sz="2000">
                <a:solidFill>
                  <a:srgbClr val="007BC5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BC5"/>
              </a:buClr>
              <a:buSzPct val="125000"/>
              <a:buFont typeface="Arial" charset="0"/>
              <a:buChar char="»"/>
              <a:defRPr sz="2000">
                <a:solidFill>
                  <a:srgbClr val="007BC5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007BC5"/>
              </a:buClr>
              <a:buSzPct val="125000"/>
              <a:buFont typeface="Arial" charset="0"/>
              <a:defRPr sz="3600">
                <a:solidFill>
                  <a:srgbClr val="007BC5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007BC5"/>
              </a:buClr>
              <a:buSzPct val="125000"/>
              <a:buFont typeface="Arial" charset="0"/>
              <a:defRPr sz="3600">
                <a:solidFill>
                  <a:srgbClr val="007BC5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007BC5"/>
              </a:buClr>
              <a:buSzPct val="125000"/>
              <a:buFont typeface="Arial" charset="0"/>
              <a:defRPr sz="3600">
                <a:solidFill>
                  <a:srgbClr val="007BC5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007BC5"/>
              </a:buClr>
              <a:buSzPct val="125000"/>
              <a:buFont typeface="Arial" charset="0"/>
              <a:defRPr sz="3600">
                <a:solidFill>
                  <a:srgbClr val="007BC5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r-BE" sz="2000" dirty="0" err="1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Visits</a:t>
            </a:r>
            <a:r>
              <a:rPr lang="fr-BE" sz="20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: 70% PC – 20% Mobiles – 10% </a:t>
            </a:r>
            <a:r>
              <a:rPr lang="fr-BE" sz="2000" dirty="0" err="1" smtClean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Tablets</a:t>
            </a:r>
            <a:endParaRPr lang="fr-BE" sz="2000" dirty="0">
              <a:solidFill>
                <a:srgbClr val="606060"/>
              </a:solidFill>
              <a:latin typeface="Gill Sans" pitchFamily="-1" charset="0"/>
              <a:ea typeface="ヒラギノ角ゴ ProN W3" pitchFamily="-1" charset="-128"/>
              <a:sym typeface="Gill Sans" pitchFamily="-1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r-BE" sz="2000" dirty="0" err="1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Contracts</a:t>
            </a:r>
            <a:r>
              <a:rPr lang="fr-BE" sz="2000" dirty="0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: 80% PC – 10% Mobiles – 10% </a:t>
            </a:r>
            <a:r>
              <a:rPr lang="fr-BE" sz="2000" dirty="0" err="1">
                <a:solidFill>
                  <a:srgbClr val="606060"/>
                </a:solidFill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Tablets</a:t>
            </a:r>
            <a:endParaRPr lang="fr-BE" sz="2000" dirty="0">
              <a:solidFill>
                <a:srgbClr val="606060"/>
              </a:solidFill>
              <a:latin typeface="Gill Sans" pitchFamily="-1" charset="0"/>
              <a:ea typeface="ヒラギノ角ゴ ProN W3" pitchFamily="-1" charset="-128"/>
              <a:sym typeface="Gill Sans" pitchFamily="-1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693" y="4583004"/>
            <a:ext cx="5320283" cy="252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/>
              <a:t>The Extranet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70000" y="2286000"/>
            <a:ext cx="10921032" cy="5791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indent="0">
              <a:spcAft>
                <a:spcPts val="3000"/>
              </a:spcAft>
              <a:buFontTx/>
              <a:buNone/>
            </a:pPr>
            <a:r>
              <a:rPr lang="en-GB" dirty="0" smtClean="0"/>
              <a:t>The Extranet, current secure website</a:t>
            </a:r>
            <a:br>
              <a:rPr lang="en-GB" dirty="0" smtClean="0"/>
            </a:br>
            <a:r>
              <a:rPr lang="en-GB" dirty="0" smtClean="0"/>
              <a:t>for the public &amp; corporate sector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Over </a:t>
            </a:r>
            <a:r>
              <a:rPr lang="en-GB" b="1" dirty="0" smtClean="0">
                <a:solidFill>
                  <a:srgbClr val="FF4600"/>
                </a:solidFill>
              </a:rPr>
              <a:t>30,000 customers</a:t>
            </a:r>
          </a:p>
          <a:p>
            <a:pPr lvl="1">
              <a:lnSpc>
                <a:spcPct val="120000"/>
              </a:lnSpc>
            </a:pPr>
            <a:r>
              <a:rPr lang="en-GB" b="1" dirty="0" smtClean="0">
                <a:solidFill>
                  <a:srgbClr val="FF4600"/>
                </a:solidFill>
              </a:rPr>
              <a:t>900,000 page views</a:t>
            </a:r>
            <a:r>
              <a:rPr lang="en-GB" dirty="0" smtClean="0"/>
              <a:t> per month</a:t>
            </a:r>
          </a:p>
          <a:p>
            <a:pPr lvl="1">
              <a:lnSpc>
                <a:spcPct val="120000"/>
              </a:lnSpc>
            </a:pPr>
            <a:r>
              <a:rPr lang="en-GB" b="1" dirty="0" smtClean="0">
                <a:solidFill>
                  <a:srgbClr val="FF4600"/>
                </a:solidFill>
              </a:rPr>
              <a:t>99% of claims declarations </a:t>
            </a:r>
            <a:r>
              <a:rPr lang="en-GB" dirty="0" smtClean="0"/>
              <a:t>in workers compensation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The Extranet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 bwMode="auto"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  <a:normAutofit fontScale="92500"/>
          </a:bodyPr>
          <a:lstStyle/>
          <a:p>
            <a:pPr indent="0">
              <a:lnSpc>
                <a:spcPct val="120000"/>
              </a:lnSpc>
              <a:spcAft>
                <a:spcPts val="3000"/>
              </a:spcAft>
              <a:buNone/>
              <a:defRPr/>
            </a:pPr>
            <a:r>
              <a:rPr lang="en-GB" sz="3900" dirty="0"/>
              <a:t>The Extranet </a:t>
            </a:r>
            <a:r>
              <a:rPr lang="en-GB" sz="3900" dirty="0" smtClean="0"/>
              <a:t>current e-</a:t>
            </a:r>
            <a:r>
              <a:rPr lang="fr-BE" sz="3900" dirty="0" smtClean="0"/>
              <a:t>services</a:t>
            </a:r>
            <a:endParaRPr lang="en-US" sz="2800" dirty="0" smtClean="0"/>
          </a:p>
          <a:p>
            <a:pPr lvl="1">
              <a:lnSpc>
                <a:spcPct val="140000"/>
              </a:lnSpc>
              <a:defRPr/>
            </a:pPr>
            <a:r>
              <a:rPr lang="en-US" sz="3600" dirty="0"/>
              <a:t>Direct and secured connection</a:t>
            </a:r>
          </a:p>
          <a:p>
            <a:pPr lvl="1">
              <a:lnSpc>
                <a:spcPct val="140000"/>
              </a:lnSpc>
              <a:defRPr/>
            </a:pPr>
            <a:r>
              <a:rPr lang="en-US" sz="3600" dirty="0"/>
              <a:t>Online information about the insurance portfolio</a:t>
            </a:r>
          </a:p>
          <a:p>
            <a:pPr lvl="1">
              <a:lnSpc>
                <a:spcPct val="140000"/>
              </a:lnSpc>
              <a:defRPr/>
            </a:pPr>
            <a:r>
              <a:rPr lang="en-US" sz="3600" dirty="0"/>
              <a:t>First Notice of loss and follow-up claims process</a:t>
            </a:r>
          </a:p>
          <a:p>
            <a:pPr lvl="1">
              <a:lnSpc>
                <a:spcPct val="140000"/>
              </a:lnSpc>
              <a:defRPr/>
            </a:pPr>
            <a:r>
              <a:rPr lang="en-US" sz="3600" dirty="0"/>
              <a:t>Online claims analytics  </a:t>
            </a:r>
          </a:p>
          <a:p>
            <a:pPr lvl="1">
              <a:lnSpc>
                <a:spcPct val="140000"/>
              </a:lnSpc>
              <a:defRPr/>
            </a:pPr>
            <a:r>
              <a:rPr lang="en-US" sz="3600" dirty="0"/>
              <a:t>Prevention</a:t>
            </a:r>
          </a:p>
          <a:p>
            <a:pPr lvl="1">
              <a:lnSpc>
                <a:spcPct val="140000"/>
              </a:lnSpc>
              <a:defRPr/>
            </a:pPr>
            <a:r>
              <a:rPr lang="en-US" sz="3600" dirty="0"/>
              <a:t>Interactions with customer </a:t>
            </a:r>
            <a:r>
              <a:rPr lang="en-US" sz="3600" dirty="0" smtClean="0"/>
              <a:t>systems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The Extranet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 bwMode="auto"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  <a:normAutofit fontScale="92500"/>
          </a:bodyPr>
          <a:lstStyle/>
          <a:p>
            <a:pPr indent="0">
              <a:lnSpc>
                <a:spcPct val="120000"/>
              </a:lnSpc>
              <a:spcAft>
                <a:spcPts val="3000"/>
              </a:spcAft>
              <a:buNone/>
              <a:defRPr/>
            </a:pPr>
            <a:r>
              <a:rPr lang="en-GB" sz="3900" dirty="0" smtClean="0"/>
              <a:t>The evolutions in 2016</a:t>
            </a:r>
            <a:endParaRPr lang="en-US" sz="2800" dirty="0" smtClean="0"/>
          </a:p>
          <a:p>
            <a:pPr lvl="1">
              <a:lnSpc>
                <a:spcPct val="140000"/>
              </a:lnSpc>
              <a:defRPr/>
            </a:pPr>
            <a:r>
              <a:rPr lang="en-US" sz="3600" dirty="0" smtClean="0"/>
              <a:t>Site rebranding with optimized user experience</a:t>
            </a:r>
          </a:p>
          <a:p>
            <a:pPr lvl="1">
              <a:lnSpc>
                <a:spcPct val="140000"/>
              </a:lnSpc>
              <a:defRPr/>
            </a:pPr>
            <a:r>
              <a:rPr lang="en-US" sz="3600" dirty="0" smtClean="0"/>
              <a:t>Responsive design</a:t>
            </a:r>
          </a:p>
          <a:p>
            <a:pPr lvl="1">
              <a:lnSpc>
                <a:spcPct val="140000"/>
              </a:lnSpc>
              <a:defRPr/>
            </a:pPr>
            <a:r>
              <a:rPr lang="en-US" sz="3600" dirty="0" smtClean="0"/>
              <a:t>Improve e-services for policy management</a:t>
            </a:r>
          </a:p>
          <a:p>
            <a:pPr lvl="1">
              <a:lnSpc>
                <a:spcPct val="140000"/>
              </a:lnSpc>
              <a:defRPr/>
            </a:pPr>
            <a:r>
              <a:rPr lang="en-US" sz="3600" dirty="0" smtClean="0"/>
              <a:t>Push notification by mail</a:t>
            </a:r>
          </a:p>
          <a:p>
            <a:pPr lvl="1">
              <a:spcAft>
                <a:spcPts val="0"/>
              </a:spcAft>
              <a:defRPr/>
            </a:pPr>
            <a:r>
              <a:rPr lang="en-US" sz="3600" dirty="0" smtClean="0"/>
              <a:t>Prepare the deployment of new transactional services based on our future </a:t>
            </a:r>
            <a:r>
              <a:rPr lang="en-US" sz="3600" dirty="0"/>
              <a:t>b</a:t>
            </a:r>
            <a:r>
              <a:rPr lang="en-US" sz="3600" dirty="0" smtClean="0"/>
              <a:t>ack-end policy and claims center (Guidewire)</a:t>
            </a:r>
            <a:endParaRPr lang="en-US" sz="3600" dirty="0"/>
          </a:p>
          <a:p>
            <a:pPr lvl="1">
              <a:lnSpc>
                <a:spcPct val="140000"/>
              </a:lnSpc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904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E-Services for insured people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70000" y="2286000"/>
            <a:ext cx="10777016" cy="5791200"/>
          </a:xfrm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indent="0">
              <a:lnSpc>
                <a:spcPct val="120000"/>
              </a:lnSpc>
              <a:spcAft>
                <a:spcPts val="3000"/>
              </a:spcAft>
              <a:buNone/>
              <a:defRPr/>
            </a:pPr>
            <a:r>
              <a:rPr lang="fr-BE" sz="3900" dirty="0" smtClean="0"/>
              <a:t>Healthcare e-services for commercial </a:t>
            </a:r>
            <a:r>
              <a:rPr lang="fr-BE" sz="3900" dirty="0" err="1" smtClean="0"/>
              <a:t>lines</a:t>
            </a:r>
            <a:endParaRPr lang="en-US" sz="2800" dirty="0" smtClean="0"/>
          </a:p>
          <a:p>
            <a:pPr lvl="1">
              <a:lnSpc>
                <a:spcPct val="140000"/>
              </a:lnSpc>
              <a:defRPr/>
            </a:pPr>
            <a:r>
              <a:rPr lang="en-US" sz="3600" dirty="0" smtClean="0"/>
              <a:t>New website and mobile app</a:t>
            </a:r>
          </a:p>
          <a:p>
            <a:pPr lvl="1">
              <a:lnSpc>
                <a:spcPct val="140000"/>
              </a:lnSpc>
              <a:defRPr/>
            </a:pPr>
            <a:r>
              <a:rPr lang="en-US" sz="3600" dirty="0" smtClean="0"/>
              <a:t>Consult coverage for family</a:t>
            </a:r>
          </a:p>
          <a:p>
            <a:pPr lvl="1">
              <a:lnSpc>
                <a:spcPct val="140000"/>
              </a:lnSpc>
              <a:defRPr/>
            </a:pPr>
            <a:r>
              <a:rPr lang="en-US" sz="3600" dirty="0" smtClean="0"/>
              <a:t>Claims and payments follow-up</a:t>
            </a:r>
          </a:p>
          <a:p>
            <a:pPr lvl="1">
              <a:lnSpc>
                <a:spcPct val="140000"/>
              </a:lnSpc>
              <a:defRPr/>
            </a:pPr>
            <a:r>
              <a:rPr lang="en-US" sz="3600" dirty="0" smtClean="0"/>
              <a:t>Upload expense reports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1918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>
                <a:latin typeface="+mj-lt"/>
              </a:rPr>
              <a:t>Le </a:t>
            </a:r>
            <a:r>
              <a:rPr lang="en-US" sz="5400" dirty="0" smtClean="0">
                <a:latin typeface="+mj-lt"/>
              </a:rPr>
              <a:t>plan </a:t>
            </a:r>
            <a:r>
              <a:rPr lang="en-US" sz="5400" dirty="0" err="1">
                <a:latin typeface="+mj-lt"/>
              </a:rPr>
              <a:t>pluriannuel</a:t>
            </a:r>
            <a:r>
              <a:rPr lang="en-US" sz="5400" dirty="0">
                <a:latin typeface="+mj-lt"/>
              </a:rPr>
              <a:t> de </a:t>
            </a:r>
            <a:r>
              <a:rPr lang="en-US" sz="5400" dirty="0" smtClean="0">
                <a:latin typeface="+mj-lt"/>
              </a:rPr>
              <a:t>RSE </a:t>
            </a:r>
            <a:r>
              <a:rPr lang="en-US" sz="2700" dirty="0" smtClean="0">
                <a:latin typeface="+mj-lt"/>
              </a:rPr>
              <a:t>6/6</a:t>
            </a:r>
            <a:endParaRPr lang="en-US" sz="2700" dirty="0">
              <a:latin typeface="+mj-lt"/>
            </a:endParaRPr>
          </a:p>
        </p:txBody>
      </p:sp>
      <p:pic>
        <p:nvPicPr>
          <p:cNvPr id="4" name="Image 3" descr="Corporate_BG_2014_0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929"/>
          <a:stretch/>
        </p:blipFill>
        <p:spPr>
          <a:xfrm>
            <a:off x="0" y="0"/>
            <a:ext cx="13004800" cy="4876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33848" y="1996480"/>
            <a:ext cx="10657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atin typeface="+mj-lt"/>
              </a:rPr>
              <a:t>The road to digital </a:t>
            </a:r>
          </a:p>
          <a:p>
            <a:pPr algn="ctr"/>
            <a:r>
              <a:rPr lang="en-US" sz="6000" b="1" i="1" dirty="0" smtClean="0">
                <a:latin typeface="+mj-lt"/>
              </a:rPr>
              <a:t>Customer Relationship Management</a:t>
            </a:r>
          </a:p>
        </p:txBody>
      </p:sp>
      <p:pic>
        <p:nvPicPr>
          <p:cNvPr id="13" name="Picture 4" descr="C:\Users\jcaufriez\Desktop\bgPl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467" y="4858802"/>
            <a:ext cx="13020420" cy="49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2"/>
          <a:stretch/>
        </p:blipFill>
        <p:spPr bwMode="auto">
          <a:xfrm>
            <a:off x="4126136" y="7028365"/>
            <a:ext cx="3106235" cy="317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553" y="6026167"/>
            <a:ext cx="1182727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97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000" y="838200"/>
            <a:ext cx="10777016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Cambria" pitchFamily="18" charset="0"/>
              </a:rPr>
              <a:t>CRM for public &amp; corporate sector 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76670" y="2356520"/>
            <a:ext cx="11808366" cy="4971408"/>
          </a:xfrm>
          <a:noFill/>
        </p:spPr>
        <p:txBody>
          <a:bodyPr wrap="square"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dirty="0" smtClean="0"/>
              <a:t>Project Goals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707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rgbClr val="606060"/>
                </a:solidFill>
              </a:rPr>
              <a:t>Increase effectiveness of retention management  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rgbClr val="606060"/>
                </a:solidFill>
              </a:rPr>
              <a:t>Improve the opportunities  management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rgbClr val="606060"/>
                </a:solidFill>
              </a:rPr>
              <a:t>Adapt IT tools to mobility of commercial workforces 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>
                <a:solidFill>
                  <a:srgbClr val="606060"/>
                </a:solidFill>
              </a:rPr>
              <a:t>Optimize and digitalize communications between Back </a:t>
            </a:r>
            <a:r>
              <a:rPr lang="en-US" sz="2800" b="0" dirty="0" smtClean="0">
                <a:solidFill>
                  <a:srgbClr val="606060"/>
                </a:solidFill>
              </a:rPr>
              <a:t>and Front office </a:t>
            </a:r>
            <a:endParaRPr lang="en-US" sz="2800" b="0" dirty="0">
              <a:solidFill>
                <a:srgbClr val="606060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Allow a proximity management of prospects and customers </a:t>
            </a:r>
            <a:endParaRPr lang="en-US" sz="2800" b="0" dirty="0">
              <a:solidFill>
                <a:srgbClr val="606060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Share globally contact’s information</a:t>
            </a:r>
            <a:endParaRPr lang="en-US" sz="2800" b="0" dirty="0">
              <a:solidFill>
                <a:srgbClr val="606060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Standardize and optimize the processes to manage  commercials </a:t>
            </a:r>
            <a:r>
              <a:rPr lang="en-US" sz="2800" b="0" dirty="0">
                <a:solidFill>
                  <a:srgbClr val="606060"/>
                </a:solidFill>
              </a:rPr>
              <a:t>/ </a:t>
            </a:r>
            <a:r>
              <a:rPr lang="en-US" sz="2800" b="0" dirty="0" smtClean="0">
                <a:solidFill>
                  <a:srgbClr val="606060"/>
                </a:solidFill>
              </a:rPr>
              <a:t>claims missions</a:t>
            </a:r>
            <a:endParaRPr lang="en-US" sz="2800" b="0" dirty="0">
              <a:solidFill>
                <a:srgbClr val="606060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Automatize and digitalize processes</a:t>
            </a:r>
            <a:endParaRPr lang="en-US" sz="2800" b="0" dirty="0">
              <a:solidFill>
                <a:srgbClr val="606060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Regulatory compliance (</a:t>
            </a:r>
            <a:r>
              <a:rPr lang="en-US" sz="2800" b="0" dirty="0" err="1" smtClean="0">
                <a:solidFill>
                  <a:srgbClr val="606060"/>
                </a:solidFill>
              </a:rPr>
              <a:t>Mifid</a:t>
            </a:r>
            <a:r>
              <a:rPr lang="en-US" sz="2800" b="0" dirty="0" smtClean="0">
                <a:solidFill>
                  <a:srgbClr val="606060"/>
                </a:solidFill>
              </a:rPr>
              <a:t>)</a:t>
            </a:r>
            <a:endParaRPr lang="en-US" sz="2800" b="0" dirty="0">
              <a:solidFill>
                <a:srgbClr val="606060"/>
              </a:solidFill>
            </a:endParaRPr>
          </a:p>
          <a:p>
            <a:pPr>
              <a:spcAft>
                <a:spcPct val="0"/>
              </a:spcAft>
            </a:pPr>
            <a:endParaRPr lang="en-US" sz="1707" kern="1200" dirty="0">
              <a:solidFill>
                <a:schemeClr val="tx2">
                  <a:lumMod val="40000"/>
                  <a:lumOff val="60000"/>
                </a:schemeClr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70000" y="1981200"/>
            <a:ext cx="11497096" cy="63246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Who are we?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company at </a:t>
            </a:r>
            <a:r>
              <a:rPr lang="en-US" sz="2800" dirty="0" smtClean="0"/>
              <a:t>the cutting-edge </a:t>
            </a:r>
            <a:r>
              <a:rPr lang="en-US" sz="2800" dirty="0"/>
              <a:t>of </a:t>
            </a:r>
            <a:r>
              <a:rPr lang="en-US" sz="2800" dirty="0" smtClean="0"/>
              <a:t>e-commerce </a:t>
            </a:r>
            <a:r>
              <a:rPr lang="en-US" sz="2800" dirty="0"/>
              <a:t>(retails) &amp; </a:t>
            </a:r>
            <a:r>
              <a:rPr lang="en-US" sz="2800" dirty="0" smtClean="0"/>
              <a:t>         e-services </a:t>
            </a:r>
            <a:r>
              <a:rPr lang="en-US" sz="2800" dirty="0"/>
              <a:t>(</a:t>
            </a:r>
            <a:r>
              <a:rPr lang="en-US" sz="2800" dirty="0" smtClean="0"/>
              <a:t>commercial lines)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CRM </a:t>
            </a:r>
            <a:r>
              <a:rPr lang="en-US" sz="2800" dirty="0"/>
              <a:t>for </a:t>
            </a:r>
            <a:r>
              <a:rPr lang="en-US" sz="2800" dirty="0" smtClean="0"/>
              <a:t>public &amp; corporate sector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Digital integration layer to support of business objectives</a:t>
            </a:r>
          </a:p>
        </p:txBody>
      </p:sp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n-US" sz="4900" dirty="0" smtClean="0"/>
              <a:t>Table of contents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ambria" pitchFamily="18" charset="0"/>
              </a:rPr>
              <a:t>CRM @ </a:t>
            </a:r>
            <a:r>
              <a:rPr lang="en-US" sz="5400" dirty="0" err="1" smtClean="0">
                <a:latin typeface="Cambria" pitchFamily="18" charset="0"/>
              </a:rPr>
              <a:t>Ethias</a:t>
            </a:r>
            <a:r>
              <a:rPr lang="en-US" sz="5400" dirty="0" smtClean="0">
                <a:latin typeface="Cambria" pitchFamily="18" charset="0"/>
              </a:rPr>
              <a:t> - achievements</a:t>
            </a:r>
            <a:endParaRPr lang="en-US" sz="5400" dirty="0">
              <a:latin typeface="Cambria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10" y="2016234"/>
            <a:ext cx="12223162" cy="62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838200"/>
            <a:ext cx="11209064" cy="685800"/>
          </a:xfrm>
        </p:spPr>
        <p:txBody>
          <a:bodyPr/>
          <a:lstStyle/>
          <a:p>
            <a:r>
              <a:rPr lang="en-US" sz="5400" dirty="0" smtClean="0">
                <a:latin typeface="Cambria" pitchFamily="18" charset="0"/>
              </a:rPr>
              <a:t>Evolution of back office workload  </a:t>
            </a:r>
            <a:endParaRPr lang="en-US" sz="5400" dirty="0">
              <a:latin typeface="Cambria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412" y="1844533"/>
            <a:ext cx="9221484" cy="65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838200"/>
            <a:ext cx="11209064" cy="685800"/>
          </a:xfrm>
        </p:spPr>
        <p:txBody>
          <a:bodyPr/>
          <a:lstStyle/>
          <a:p>
            <a:r>
              <a:rPr lang="en-US" sz="5400" dirty="0" smtClean="0">
                <a:latin typeface="Cambria" pitchFamily="18" charset="0"/>
              </a:rPr>
              <a:t>Evolution of commercial workload  </a:t>
            </a:r>
            <a:endParaRPr lang="en-US" sz="5400" dirty="0">
              <a:latin typeface="Cambria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09" y="1780456"/>
            <a:ext cx="10346959" cy="65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>
                <a:latin typeface="+mj-lt"/>
              </a:rPr>
              <a:t>Le </a:t>
            </a:r>
            <a:r>
              <a:rPr lang="en-US" sz="5400" dirty="0" smtClean="0">
                <a:latin typeface="+mj-lt"/>
              </a:rPr>
              <a:t>plan </a:t>
            </a:r>
            <a:r>
              <a:rPr lang="en-US" sz="5400" dirty="0" err="1">
                <a:latin typeface="+mj-lt"/>
              </a:rPr>
              <a:t>pluriannuel</a:t>
            </a:r>
            <a:r>
              <a:rPr lang="en-US" sz="5400" dirty="0">
                <a:latin typeface="+mj-lt"/>
              </a:rPr>
              <a:t> de </a:t>
            </a:r>
            <a:r>
              <a:rPr lang="en-US" sz="5400" dirty="0" smtClean="0">
                <a:latin typeface="+mj-lt"/>
              </a:rPr>
              <a:t>RSE </a:t>
            </a:r>
            <a:r>
              <a:rPr lang="en-US" sz="2700" dirty="0" smtClean="0">
                <a:latin typeface="+mj-lt"/>
              </a:rPr>
              <a:t>6/6</a:t>
            </a:r>
            <a:endParaRPr lang="en-US" sz="2700" dirty="0">
              <a:latin typeface="+mj-lt"/>
            </a:endParaRPr>
          </a:p>
        </p:txBody>
      </p:sp>
      <p:pic>
        <p:nvPicPr>
          <p:cNvPr id="4" name="Image 3" descr="Corporate_BG_2014_0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929"/>
          <a:stretch/>
        </p:blipFill>
        <p:spPr>
          <a:xfrm>
            <a:off x="0" y="0"/>
            <a:ext cx="13004800" cy="4876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33848" y="1996480"/>
            <a:ext cx="10657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atin typeface="+mj-lt"/>
              </a:rPr>
              <a:t>Digital integration layer to support of business objectives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6800"/>
            <a:ext cx="13004799" cy="67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64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000" y="838200"/>
            <a:ext cx="10777016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Cambria" pitchFamily="18" charset="0"/>
              </a:rPr>
              <a:t>Integration layer challenges  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76670" y="2356520"/>
            <a:ext cx="12262434" cy="4971408"/>
          </a:xfrm>
          <a:noFill/>
        </p:spPr>
        <p:txBody>
          <a:bodyPr wrap="square"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dirty="0" smtClean="0"/>
              <a:t>Integrate &amp; digitalize multiple heterogeneous platforms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707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Customer, Policy, Claim management on legacy mainframe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CRM Salesforce in the cloud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Marketing management on premise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Contact center </a:t>
            </a:r>
            <a:r>
              <a:rPr lang="en-US" sz="2800" b="0" dirty="0" err="1" smtClean="0">
                <a:solidFill>
                  <a:srgbClr val="606060"/>
                </a:solidFill>
              </a:rPr>
              <a:t>Genesys</a:t>
            </a:r>
            <a:r>
              <a:rPr lang="en-US" sz="2800" b="0" dirty="0" smtClean="0">
                <a:solidFill>
                  <a:srgbClr val="606060"/>
                </a:solidFill>
              </a:rPr>
              <a:t> tooling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Sites Content Management using Adobe AEM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Operation Data Store on Oracle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Document production based on custom mainframe application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Document archiving in Documentum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…       </a:t>
            </a:r>
            <a:endParaRPr lang="en-US" sz="2800" b="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9752" y="772344"/>
            <a:ext cx="12097344" cy="68580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SzPct val="100000"/>
            </a:pPr>
            <a:r>
              <a:rPr lang="en-US" sz="4900" dirty="0" smtClean="0"/>
              <a:t>IT challenges and technical solution</a:t>
            </a:r>
            <a:endParaRPr lang="en-US" sz="4900" dirty="0"/>
          </a:p>
        </p:txBody>
      </p:sp>
      <p:sp>
        <p:nvSpPr>
          <p:cNvPr id="5" name="ZoneTexte 4"/>
          <p:cNvSpPr txBox="1"/>
          <p:nvPr/>
        </p:nvSpPr>
        <p:spPr>
          <a:xfrm>
            <a:off x="309712" y="1708448"/>
            <a:ext cx="1233444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4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BC6"/>
                </a:solidFill>
                <a:latin typeface="+mj-lt"/>
              </a:rPr>
              <a:t>CHALLENGE</a:t>
            </a:r>
          </a:p>
          <a:p>
            <a:pPr lvl="1" eaLnBrk="0" hangingPunct="0">
              <a:lnSpc>
                <a:spcPct val="120000"/>
              </a:lnSpc>
              <a:spcAft>
                <a:spcPts val="600"/>
              </a:spcAft>
              <a:buClr>
                <a:srgbClr val="007BC5"/>
              </a:buClr>
              <a:buSzPct val="125000"/>
            </a:pPr>
            <a:r>
              <a:rPr lang="en-US" sz="2000" dirty="0">
                <a:solidFill>
                  <a:srgbClr val="606060"/>
                </a:solidFill>
                <a:sym typeface="Arial" charset="0"/>
              </a:rPr>
              <a:t>Build a new </a:t>
            </a:r>
            <a:r>
              <a:rPr lang="en-US" sz="2000" dirty="0" smtClean="0">
                <a:solidFill>
                  <a:srgbClr val="606060"/>
                </a:solidFill>
                <a:sym typeface="Arial" charset="0"/>
              </a:rPr>
              <a:t>transactional </a:t>
            </a:r>
            <a:r>
              <a:rPr lang="en-US" sz="2000" dirty="0">
                <a:solidFill>
                  <a:srgbClr val="606060"/>
                </a:solidFill>
                <a:sym typeface="Arial" charset="0"/>
              </a:rPr>
              <a:t>web site managed in a modern CMS (Adobe </a:t>
            </a:r>
            <a:r>
              <a:rPr lang="en-US" sz="2000" dirty="0" smtClean="0">
                <a:solidFill>
                  <a:srgbClr val="606060"/>
                </a:solidFill>
                <a:sym typeface="Arial" charset="0"/>
              </a:rPr>
              <a:t>Experience </a:t>
            </a:r>
            <a:r>
              <a:rPr lang="en-US" sz="2000" dirty="0">
                <a:solidFill>
                  <a:srgbClr val="606060"/>
                </a:solidFill>
                <a:sym typeface="Arial" charset="0"/>
              </a:rPr>
              <a:t>Manager) exchanging data </a:t>
            </a:r>
            <a:r>
              <a:rPr lang="en-US" sz="2000" dirty="0" smtClean="0">
                <a:solidFill>
                  <a:srgbClr val="606060"/>
                </a:solidFill>
                <a:sym typeface="Arial" charset="0"/>
              </a:rPr>
              <a:t>with </a:t>
            </a:r>
            <a:r>
              <a:rPr lang="en-US" sz="2000" dirty="0">
                <a:solidFill>
                  <a:srgbClr val="606060"/>
                </a:solidFill>
                <a:sym typeface="Arial" charset="0"/>
              </a:rPr>
              <a:t>a legacy main-frame back-end (IMS</a:t>
            </a:r>
            <a:r>
              <a:rPr lang="en-US" sz="2000" dirty="0" smtClean="0">
                <a:solidFill>
                  <a:srgbClr val="606060"/>
                </a:solidFill>
                <a:sym typeface="Arial" charset="0"/>
              </a:rPr>
              <a:t>)</a:t>
            </a:r>
            <a:endParaRPr lang="en-US" sz="2000" dirty="0">
              <a:solidFill>
                <a:srgbClr val="606060"/>
              </a:solidFill>
              <a:sym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4420" y="3004592"/>
            <a:ext cx="12334442" cy="864083"/>
          </a:xfrm>
          <a:prstGeom prst="rect">
            <a:avLst/>
          </a:prstGeom>
          <a:solidFill>
            <a:srgbClr val="92C2EF"/>
          </a:solidFill>
          <a:ln w="38100">
            <a:solidFill>
              <a:srgbClr val="FF4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BC6"/>
                </a:solidFill>
                <a:latin typeface="+mj-lt"/>
              </a:rPr>
              <a:t>SOLUTION</a:t>
            </a:r>
          </a:p>
          <a:p>
            <a:pPr lvl="1" eaLnBrk="0" hangingPunct="0">
              <a:lnSpc>
                <a:spcPct val="120000"/>
              </a:lnSpc>
              <a:spcAft>
                <a:spcPts val="600"/>
              </a:spcAft>
              <a:buClr>
                <a:srgbClr val="007BC5"/>
              </a:buClr>
              <a:buSzPct val="125000"/>
            </a:pPr>
            <a:r>
              <a:rPr lang="en-US" sz="2000" dirty="0">
                <a:solidFill>
                  <a:srgbClr val="606060"/>
                </a:solidFill>
                <a:sym typeface="Arial" charset="0"/>
              </a:rPr>
              <a:t>Use of a SOA Architecture based on Software AG </a:t>
            </a:r>
            <a:r>
              <a:rPr lang="en-US" sz="2000" dirty="0" smtClean="0">
                <a:solidFill>
                  <a:srgbClr val="606060"/>
                </a:solidFill>
                <a:sym typeface="Arial" charset="0"/>
              </a:rPr>
              <a:t>solutions to enable digitalization </a:t>
            </a:r>
            <a:endParaRPr lang="en-US" sz="2000" dirty="0">
              <a:solidFill>
                <a:srgbClr val="606060"/>
              </a:solidFill>
              <a:sym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45" y="4021961"/>
            <a:ext cx="5184576" cy="51276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Légende à une bordure 1 8"/>
          <p:cNvSpPr/>
          <p:nvPr/>
        </p:nvSpPr>
        <p:spPr bwMode="auto">
          <a:xfrm>
            <a:off x="9526736" y="4876800"/>
            <a:ext cx="3096344" cy="2664296"/>
          </a:xfrm>
          <a:prstGeom prst="accentCallout1">
            <a:avLst>
              <a:gd name="adj1" fmla="val 346"/>
              <a:gd name="adj2" fmla="val -6493"/>
              <a:gd name="adj3" fmla="val 105851"/>
              <a:gd name="adj4" fmla="val -105713"/>
            </a:avLst>
          </a:prstGeom>
          <a:noFill/>
          <a:ln w="38100" cap="flat" cmpd="sng" algn="ctr">
            <a:solidFill>
              <a:srgbClr val="007B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7BC5"/>
                </a:solidFill>
                <a:latin typeface="+mn-lt"/>
                <a:ea typeface="+mn-ea"/>
                <a:sym typeface="Gill Sans" charset="0"/>
              </a:rPr>
              <a:t>Software AG </a:t>
            </a:r>
            <a:r>
              <a:rPr lang="en-US" sz="2000" b="1" dirty="0" smtClean="0">
                <a:solidFill>
                  <a:srgbClr val="007BC5"/>
                </a:solidFill>
                <a:latin typeface="+mn-lt"/>
                <a:ea typeface="+mn-ea"/>
                <a:sym typeface="Gill Sans" charset="0"/>
              </a:rPr>
              <a:t>ESB </a:t>
            </a:r>
            <a:r>
              <a:rPr lang="en-US" sz="2000" dirty="0" smtClean="0">
                <a:solidFill>
                  <a:srgbClr val="606060"/>
                </a:solidFill>
                <a:latin typeface="Gill Sans" charset="0"/>
                <a:ea typeface="ヒラギノ角ゴ ProN W3" charset="-128"/>
                <a:sym typeface="Gill Sans" charset="0"/>
              </a:rPr>
              <a:t>offers</a:t>
            </a:r>
            <a:r>
              <a:rPr lang="en-US" sz="2000" dirty="0" smtClean="0">
                <a:solidFill>
                  <a:srgbClr val="60606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 capabilities to develop a SOA architecture on the top of legacy IMS. So we are able to populate data and business services to our digitals solutions (Web, mobile, …).     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60606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000" y="838200"/>
            <a:ext cx="10777016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Cambria" pitchFamily="18" charset="0"/>
              </a:rPr>
              <a:t>The Future …  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576670" y="2356520"/>
            <a:ext cx="12262434" cy="5688632"/>
          </a:xfrm>
          <a:noFill/>
        </p:spPr>
        <p:txBody>
          <a:bodyPr wrap="square"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dirty="0" smtClean="0"/>
              <a:t>Continue the digital journey and manage the replacement of our Core non-life insurance application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707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Continue to develop and integrate web and mobile services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Evolve to Digital Marketing platform (including social media channels)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Promote digitalization of internal and external processes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2800" b="0" dirty="0" smtClean="0">
              <a:solidFill>
                <a:srgbClr val="60606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Manage the transition from legacy mainframe non-life applications to Guidewire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606060"/>
                </a:solidFill>
              </a:rPr>
              <a:t>Promote new products and services on web and mobile using capabilities from Guidewire and integration layer as business differentiator </a:t>
            </a:r>
          </a:p>
        </p:txBody>
      </p:sp>
    </p:spTree>
    <p:extLst>
      <p:ext uri="{BB962C8B-B14F-4D97-AF65-F5344CB8AC3E}">
        <p14:creationId xmlns:p14="http://schemas.microsoft.com/office/powerpoint/2010/main" val="13818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838200"/>
            <a:ext cx="11209064" cy="685800"/>
          </a:xfrm>
        </p:spPr>
        <p:txBody>
          <a:bodyPr/>
          <a:lstStyle/>
          <a:p>
            <a:r>
              <a:rPr lang="en-US" sz="5400" dirty="0" smtClean="0">
                <a:latin typeface="Cambria" pitchFamily="18" charset="0"/>
              </a:rPr>
              <a:t>Integration digital layer in the architectural landscape </a:t>
            </a:r>
            <a:endParaRPr lang="en-US" sz="5400" dirty="0">
              <a:latin typeface="Cambria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8" y="2788568"/>
            <a:ext cx="8784976" cy="4447547"/>
          </a:xfrm>
          <a:prstGeom prst="rect">
            <a:avLst/>
          </a:prstGeom>
        </p:spPr>
      </p:pic>
      <p:sp>
        <p:nvSpPr>
          <p:cNvPr id="64" name="Légende à une bordure 1 63"/>
          <p:cNvSpPr/>
          <p:nvPr/>
        </p:nvSpPr>
        <p:spPr bwMode="auto">
          <a:xfrm>
            <a:off x="9526736" y="3076600"/>
            <a:ext cx="3096344" cy="3528392"/>
          </a:xfrm>
          <a:prstGeom prst="accentCallout1">
            <a:avLst>
              <a:gd name="adj1" fmla="val 346"/>
              <a:gd name="adj2" fmla="val -6493"/>
              <a:gd name="adj3" fmla="val 30044"/>
              <a:gd name="adj4" fmla="val -144233"/>
            </a:avLst>
          </a:prstGeom>
          <a:noFill/>
          <a:ln w="38100" cap="flat" cmpd="sng" algn="ctr">
            <a:solidFill>
              <a:srgbClr val="007BC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7BC5"/>
                </a:solidFill>
                <a:latin typeface="+mn-lt"/>
                <a:ea typeface="+mn-ea"/>
                <a:sym typeface="Gill Sans" charset="0"/>
              </a:rPr>
              <a:t>Software AG integration digital layer </a:t>
            </a:r>
            <a:r>
              <a:rPr lang="en-US" sz="2000" dirty="0" smtClean="0">
                <a:solidFill>
                  <a:srgbClr val="60606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give to </a:t>
            </a:r>
            <a:r>
              <a:rPr lang="en-US" sz="2000" dirty="0" err="1" smtClean="0">
                <a:solidFill>
                  <a:srgbClr val="60606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Ethias</a:t>
            </a:r>
            <a:r>
              <a:rPr lang="en-US" sz="2000" dirty="0" smtClean="0">
                <a:solidFill>
                  <a:srgbClr val="60606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 (in partnership with NRB) the opportunity to implement and deploy new  digital capabilities on Web, mobile and in internal CRM  by combining functionalities of legacy and new Platforms.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60606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60606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28" y="7397081"/>
            <a:ext cx="4086215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3055127" cy="98453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" y="-19744"/>
            <a:ext cx="13048211" cy="7671642"/>
          </a:xfrm>
          <a:prstGeom prst="rect">
            <a:avLst/>
          </a:prstGeom>
        </p:spPr>
      </p:pic>
      <p:sp>
        <p:nvSpPr>
          <p:cNvPr id="88067" name="Rectangle 1"/>
          <p:cNvSpPr>
            <a:spLocks/>
          </p:cNvSpPr>
          <p:nvPr/>
        </p:nvSpPr>
        <p:spPr bwMode="auto">
          <a:xfrm>
            <a:off x="3488456" y="8261176"/>
            <a:ext cx="6110288" cy="1016000"/>
          </a:xfrm>
          <a:prstGeom prst="rect">
            <a:avLst/>
          </a:prstGeom>
          <a:solidFill>
            <a:srgbClr val="007BC6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Thank you for your attention</a:t>
            </a:r>
            <a:endParaRPr lang="en-US" sz="2600" b="1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rporate_BG_2014_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99606" cy="991736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Who are we?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96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3055127" cy="984535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741760" y="8725170"/>
            <a:ext cx="6315076" cy="5441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Ethias, 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responsible insurer</a:t>
            </a:r>
            <a:endParaRPr lang="en-US" sz="3200" b="1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" y="-19744"/>
            <a:ext cx="13048211" cy="7671642"/>
          </a:xfrm>
          <a:prstGeom prst="rect">
            <a:avLst/>
          </a:prstGeom>
        </p:spPr>
      </p:pic>
      <p:sp>
        <p:nvSpPr>
          <p:cNvPr id="11" name="Rectangle 1"/>
          <p:cNvSpPr>
            <a:spLocks/>
          </p:cNvSpPr>
          <p:nvPr/>
        </p:nvSpPr>
        <p:spPr bwMode="auto">
          <a:xfrm rot="2014502">
            <a:off x="9934178" y="293454"/>
            <a:ext cx="3915312" cy="9125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2016</a:t>
            </a:r>
            <a:endParaRPr lang="en-US" sz="4800" b="1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Ethias on the move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lvl="1">
              <a:lnSpc>
                <a:spcPct val="150000"/>
              </a:lnSpc>
              <a:spcAft>
                <a:spcPts val="1813"/>
              </a:spcAft>
              <a:buFontTx/>
              <a:buChar char="•"/>
            </a:pPr>
            <a:r>
              <a:rPr lang="en-US" sz="3200" dirty="0" smtClean="0"/>
              <a:t>Ethias is a group with </a:t>
            </a:r>
            <a:r>
              <a:rPr lang="en-US" sz="3200" b="1" dirty="0" smtClean="0">
                <a:solidFill>
                  <a:srgbClr val="FF4600"/>
                </a:solidFill>
              </a:rPr>
              <a:t>a mutual insurance philosophy </a:t>
            </a:r>
          </a:p>
          <a:p>
            <a:pPr lvl="1">
              <a:lnSpc>
                <a:spcPct val="150000"/>
              </a:lnSpc>
              <a:spcAft>
                <a:spcPts val="1813"/>
              </a:spcAft>
              <a:buFontTx/>
              <a:buChar char="•"/>
            </a:pPr>
            <a:r>
              <a:rPr lang="en-US" sz="3200" dirty="0" smtClean="0"/>
              <a:t>Willing to be a </a:t>
            </a:r>
            <a:r>
              <a:rPr lang="en-US" sz="3200" b="1" dirty="0" smtClean="0">
                <a:solidFill>
                  <a:srgbClr val="FF4600"/>
                </a:solidFill>
              </a:rPr>
              <a:t>player in the social economy</a:t>
            </a:r>
            <a:endParaRPr lang="en-US" sz="3200" dirty="0" smtClean="0"/>
          </a:p>
          <a:p>
            <a:pPr lvl="1">
              <a:lnSpc>
                <a:spcPct val="150000"/>
              </a:lnSpc>
              <a:spcAft>
                <a:spcPts val="1813"/>
              </a:spcAft>
              <a:buFontTx/>
              <a:buChar char="•"/>
            </a:pPr>
            <a:r>
              <a:rPr lang="en-US" sz="3200" dirty="0" smtClean="0"/>
              <a:t>Offering its clients </a:t>
            </a:r>
            <a:r>
              <a:rPr lang="en-US" sz="3200" b="1" dirty="0" smtClean="0">
                <a:solidFill>
                  <a:srgbClr val="FF4600"/>
                </a:solidFill>
              </a:rPr>
              <a:t>the best service </a:t>
            </a:r>
            <a:br>
              <a:rPr lang="en-US" sz="3200" b="1" dirty="0" smtClean="0">
                <a:solidFill>
                  <a:srgbClr val="FF4600"/>
                </a:solidFill>
              </a:rPr>
            </a:br>
            <a:r>
              <a:rPr lang="en-US" sz="3200" b="1" dirty="0" smtClean="0">
                <a:solidFill>
                  <a:srgbClr val="FF4600"/>
                </a:solidFill>
              </a:rPr>
              <a:t>for the best price</a:t>
            </a:r>
            <a:endParaRPr lang="en-US" sz="3200" dirty="0" smtClean="0"/>
          </a:p>
          <a:p>
            <a:pPr lvl="1">
              <a:lnSpc>
                <a:spcPct val="150000"/>
              </a:lnSpc>
              <a:spcAft>
                <a:spcPts val="1813"/>
              </a:spcAft>
              <a:buFontTx/>
              <a:buChar char="•"/>
            </a:pPr>
            <a:r>
              <a:rPr lang="en-US" sz="3200" dirty="0" smtClean="0"/>
              <a:t>Via</a:t>
            </a:r>
            <a:r>
              <a:rPr lang="en-US" sz="3200" b="1" dirty="0" smtClean="0">
                <a:solidFill>
                  <a:srgbClr val="FF4600"/>
                </a:solidFill>
              </a:rPr>
              <a:t> direct sales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latin typeface="+mj-lt"/>
              </a:rPr>
              <a:t>Ethias</a:t>
            </a:r>
            <a:r>
              <a:rPr lang="en-US" sz="5400" dirty="0" smtClean="0">
                <a:latin typeface="+mj-lt"/>
              </a:rPr>
              <a:t> figures in short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1,818 </a:t>
            </a:r>
            <a:r>
              <a:rPr lang="en-GB" sz="3200" dirty="0" smtClean="0"/>
              <a:t>employees</a:t>
            </a:r>
          </a:p>
          <a:p>
            <a:pPr>
              <a:lnSpc>
                <a:spcPct val="90000"/>
              </a:lnSpc>
            </a:pPr>
            <a:endParaRPr lang="en-GB" sz="3200" dirty="0"/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+mj-lt"/>
              </a:rPr>
              <a:t>3</a:t>
            </a:r>
            <a:r>
              <a:rPr lang="en-US" sz="3200" baseline="30000" dirty="0" smtClean="0">
                <a:latin typeface="+mj-lt"/>
              </a:rPr>
              <a:t>rd</a:t>
            </a:r>
            <a:r>
              <a:rPr lang="en-US" sz="3200" dirty="0" smtClean="0">
                <a:latin typeface="+mj-lt"/>
              </a:rPr>
              <a:t> Insurer on Belgium market (life + non-life)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+mj-lt"/>
              </a:rPr>
              <a:t>1</a:t>
            </a:r>
            <a:r>
              <a:rPr lang="en-US" sz="3200" baseline="30000" dirty="0" smtClean="0">
                <a:latin typeface="+mj-lt"/>
              </a:rPr>
              <a:t>st</a:t>
            </a:r>
            <a:r>
              <a:rPr lang="en-US" sz="3200" dirty="0" smtClean="0">
                <a:latin typeface="+mj-lt"/>
              </a:rPr>
              <a:t> direct insurer on Belgium market</a:t>
            </a:r>
          </a:p>
          <a:p>
            <a:pPr>
              <a:lnSpc>
                <a:spcPct val="90000"/>
              </a:lnSpc>
            </a:pPr>
            <a:endParaRPr lang="en-US" sz="32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+mj-lt"/>
              </a:rPr>
              <a:t>1.13 billion in own funds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+mj-lt"/>
              </a:rPr>
              <a:t>409 million in operational income</a:t>
            </a:r>
          </a:p>
          <a:p>
            <a:pPr>
              <a:lnSpc>
                <a:spcPct val="90000"/>
              </a:lnSpc>
            </a:pPr>
            <a:endParaRPr lang="en-US" sz="3200" dirty="0">
              <a:latin typeface="+mj-lt"/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en-GB" sz="2400" b="0" dirty="0"/>
              <a:t>(31/12/2014</a:t>
            </a:r>
            <a:r>
              <a:rPr lang="en-GB" sz="2400" b="0" dirty="0" smtClean="0"/>
              <a:t>)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471496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4900" dirty="0" smtClean="0"/>
              <a:t>Channels</a:t>
            </a:r>
          </a:p>
        </p:txBody>
      </p:sp>
      <p:sp>
        <p:nvSpPr>
          <p:cNvPr id="76803" name="ZoneTexte 4"/>
          <p:cNvSpPr txBox="1">
            <a:spLocks noChangeArrowheads="1"/>
          </p:cNvSpPr>
          <p:nvPr/>
        </p:nvSpPr>
        <p:spPr bwMode="auto">
          <a:xfrm>
            <a:off x="1822450" y="3005138"/>
            <a:ext cx="359983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50000"/>
              </a:lnSpc>
              <a:buSzPct val="100000"/>
            </a:pPr>
            <a:r>
              <a:rPr lang="en-GB" sz="4000" dirty="0" smtClean="0">
                <a:solidFill>
                  <a:srgbClr val="007BC6"/>
                </a:solidFill>
              </a:rPr>
              <a:t>Internet</a:t>
            </a:r>
          </a:p>
          <a:p>
            <a:pPr eaLnBrk="0" hangingPunct="0">
              <a:buSzPct val="100000"/>
            </a:pPr>
            <a:r>
              <a:rPr lang="en-GB" sz="2800" b="1" dirty="0" smtClean="0">
                <a:solidFill>
                  <a:srgbClr val="FF4600"/>
                </a:solidFill>
              </a:rPr>
              <a:t>4,000,000 </a:t>
            </a:r>
            <a:r>
              <a:rPr lang="en-GB" sz="1600" dirty="0" smtClean="0">
                <a:solidFill>
                  <a:srgbClr val="606060"/>
                </a:solidFill>
              </a:rPr>
              <a:t>visitors/year</a:t>
            </a:r>
          </a:p>
          <a:p>
            <a:pPr eaLnBrk="0" hangingPunct="0">
              <a:buSzPct val="100000"/>
            </a:pPr>
            <a:r>
              <a:rPr lang="en-GB" sz="2800" b="1" dirty="0" smtClean="0">
                <a:solidFill>
                  <a:srgbClr val="FF4600"/>
                </a:solidFill>
              </a:rPr>
              <a:t>430,000 </a:t>
            </a:r>
            <a:r>
              <a:rPr lang="en-GB" sz="1600" dirty="0" smtClean="0">
                <a:solidFill>
                  <a:srgbClr val="606060"/>
                </a:solidFill>
              </a:rPr>
              <a:t>quotations in Non-Life</a:t>
            </a:r>
            <a:endParaRPr lang="en-GB" sz="1600" dirty="0">
              <a:solidFill>
                <a:srgbClr val="606060"/>
              </a:solidFill>
            </a:endParaRPr>
          </a:p>
        </p:txBody>
      </p:sp>
      <p:sp>
        <p:nvSpPr>
          <p:cNvPr id="76804" name="ZoneTexte 5"/>
          <p:cNvSpPr txBox="1">
            <a:spLocks noChangeArrowheads="1"/>
          </p:cNvSpPr>
          <p:nvPr/>
        </p:nvSpPr>
        <p:spPr bwMode="auto">
          <a:xfrm>
            <a:off x="8496300" y="4197350"/>
            <a:ext cx="41052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buSzPct val="100000"/>
            </a:pPr>
            <a:r>
              <a:rPr lang="en-GB" sz="4000" dirty="0" smtClean="0">
                <a:solidFill>
                  <a:srgbClr val="007BC6"/>
                </a:solidFill>
              </a:rPr>
              <a:t>Contact </a:t>
            </a:r>
            <a:r>
              <a:rPr lang="en-GB" sz="4000" dirty="0" err="1" smtClean="0">
                <a:solidFill>
                  <a:srgbClr val="007BC6"/>
                </a:solidFill>
              </a:rPr>
              <a:t>Center</a:t>
            </a:r>
            <a:endParaRPr lang="en-GB" sz="4000" dirty="0" smtClean="0">
              <a:solidFill>
                <a:srgbClr val="007BC6"/>
              </a:solidFill>
            </a:endParaRPr>
          </a:p>
          <a:p>
            <a:pPr eaLnBrk="0" hangingPunct="0">
              <a:buSzPct val="100000"/>
            </a:pPr>
            <a:r>
              <a:rPr lang="en-GB" sz="2800" b="1" dirty="0" smtClean="0">
                <a:solidFill>
                  <a:srgbClr val="FF4600"/>
                </a:solidFill>
              </a:rPr>
              <a:t>2 </a:t>
            </a:r>
            <a:r>
              <a:rPr lang="en-GB" sz="1600" dirty="0" smtClean="0">
                <a:solidFill>
                  <a:srgbClr val="606060"/>
                </a:solidFill>
              </a:rPr>
              <a:t>Contact </a:t>
            </a:r>
            <a:r>
              <a:rPr lang="en-GB" sz="1600" dirty="0" err="1" smtClean="0">
                <a:solidFill>
                  <a:srgbClr val="606060"/>
                </a:solidFill>
              </a:rPr>
              <a:t>Centers</a:t>
            </a:r>
            <a:endParaRPr lang="en-GB" sz="1600" dirty="0" smtClean="0">
              <a:solidFill>
                <a:srgbClr val="606060"/>
              </a:solidFill>
            </a:endParaRPr>
          </a:p>
          <a:p>
            <a:pPr eaLnBrk="0" hangingPunct="0">
              <a:buSzPct val="100000"/>
            </a:pPr>
            <a:r>
              <a:rPr lang="en-GB" sz="2800" b="1" dirty="0" smtClean="0">
                <a:solidFill>
                  <a:srgbClr val="FF4600"/>
                </a:solidFill>
              </a:rPr>
              <a:t>70 </a:t>
            </a:r>
            <a:r>
              <a:rPr lang="en-GB" sz="1600" dirty="0" smtClean="0">
                <a:solidFill>
                  <a:srgbClr val="606060"/>
                </a:solidFill>
              </a:rPr>
              <a:t>employees</a:t>
            </a:r>
          </a:p>
          <a:p>
            <a:pPr eaLnBrk="0" hangingPunct="0">
              <a:buSzPct val="100000"/>
            </a:pPr>
            <a:r>
              <a:rPr lang="en-GB" sz="2800" b="1" dirty="0" smtClean="0">
                <a:solidFill>
                  <a:srgbClr val="FF4600"/>
                </a:solidFill>
              </a:rPr>
              <a:t>2,950</a:t>
            </a:r>
            <a:r>
              <a:rPr lang="en-GB" sz="1600" dirty="0" smtClean="0">
                <a:solidFill>
                  <a:srgbClr val="606060"/>
                </a:solidFill>
              </a:rPr>
              <a:t> calls/day</a:t>
            </a:r>
          </a:p>
          <a:p>
            <a:pPr eaLnBrk="0" hangingPunct="0">
              <a:buSzPct val="100000"/>
            </a:pPr>
            <a:r>
              <a:rPr lang="en-GB" sz="2800" b="1" dirty="0" smtClean="0">
                <a:solidFill>
                  <a:srgbClr val="FF4600"/>
                </a:solidFill>
              </a:rPr>
              <a:t>147,000 </a:t>
            </a:r>
            <a:r>
              <a:rPr lang="en-GB" sz="1600" dirty="0" smtClean="0">
                <a:solidFill>
                  <a:srgbClr val="606060"/>
                </a:solidFill>
              </a:rPr>
              <a:t>quotations in Non-Life</a:t>
            </a:r>
            <a:endParaRPr lang="en-GB" sz="1600" dirty="0">
              <a:solidFill>
                <a:srgbClr val="606060"/>
              </a:solidFill>
            </a:endParaRPr>
          </a:p>
        </p:txBody>
      </p:sp>
      <p:sp>
        <p:nvSpPr>
          <p:cNvPr id="76805" name="ZoneTexte 6"/>
          <p:cNvSpPr txBox="1">
            <a:spLocks noChangeArrowheads="1"/>
          </p:cNvSpPr>
          <p:nvPr/>
        </p:nvSpPr>
        <p:spPr bwMode="auto">
          <a:xfrm>
            <a:off x="5761038" y="1566863"/>
            <a:ext cx="39814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buSzPct val="100000"/>
            </a:pPr>
            <a:r>
              <a:rPr lang="en-GB" sz="4000" dirty="0" smtClean="0">
                <a:solidFill>
                  <a:srgbClr val="007BC6"/>
                </a:solidFill>
              </a:rPr>
              <a:t>Agencies</a:t>
            </a:r>
          </a:p>
          <a:p>
            <a:pPr eaLnBrk="0" hangingPunct="0">
              <a:buSzPct val="100000"/>
            </a:pPr>
            <a:r>
              <a:rPr lang="en-GB" sz="2800" b="1" dirty="0" smtClean="0">
                <a:solidFill>
                  <a:srgbClr val="FF4600"/>
                </a:solidFill>
              </a:rPr>
              <a:t>41 </a:t>
            </a:r>
            <a:r>
              <a:rPr lang="en-GB" sz="1600" dirty="0" smtClean="0">
                <a:solidFill>
                  <a:srgbClr val="606060"/>
                </a:solidFill>
              </a:rPr>
              <a:t>agencies </a:t>
            </a:r>
          </a:p>
          <a:p>
            <a:pPr eaLnBrk="0" hangingPunct="0">
              <a:buSzPct val="100000"/>
            </a:pPr>
            <a:r>
              <a:rPr lang="en-GB" sz="2800" b="1" dirty="0" smtClean="0">
                <a:solidFill>
                  <a:srgbClr val="FF4600"/>
                </a:solidFill>
              </a:rPr>
              <a:t>203 </a:t>
            </a:r>
            <a:r>
              <a:rPr lang="en-GB" sz="1600" dirty="0" smtClean="0">
                <a:solidFill>
                  <a:srgbClr val="606060"/>
                </a:solidFill>
              </a:rPr>
              <a:t>advisors</a:t>
            </a:r>
          </a:p>
          <a:p>
            <a:pPr eaLnBrk="0" hangingPunct="0">
              <a:buSzPct val="100000"/>
            </a:pPr>
            <a:r>
              <a:rPr lang="en-GB" sz="2800" b="1" dirty="0" smtClean="0">
                <a:solidFill>
                  <a:srgbClr val="FF4600"/>
                </a:solidFill>
              </a:rPr>
              <a:t>242,000 </a:t>
            </a:r>
            <a:r>
              <a:rPr lang="en-GB" sz="1600" dirty="0" smtClean="0">
                <a:solidFill>
                  <a:srgbClr val="606060"/>
                </a:solidFill>
              </a:rPr>
              <a:t>quotations in Non-Life</a:t>
            </a:r>
            <a:endParaRPr lang="en-GB" sz="1600" dirty="0">
              <a:solidFill>
                <a:srgbClr val="606060"/>
              </a:solidFill>
            </a:endParaRPr>
          </a:p>
        </p:txBody>
      </p:sp>
      <p:sp>
        <p:nvSpPr>
          <p:cNvPr id="76806" name="ZoneTexte 7"/>
          <p:cNvSpPr txBox="1">
            <a:spLocks noChangeArrowheads="1"/>
          </p:cNvSpPr>
          <p:nvPr/>
        </p:nvSpPr>
        <p:spPr bwMode="auto">
          <a:xfrm>
            <a:off x="7870825" y="7399338"/>
            <a:ext cx="5184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buSzPct val="100000"/>
            </a:pPr>
            <a:r>
              <a:rPr lang="en-GB" sz="4000" dirty="0" smtClean="0">
                <a:solidFill>
                  <a:srgbClr val="007BC6"/>
                </a:solidFill>
              </a:rPr>
              <a:t>Brokers</a:t>
            </a:r>
          </a:p>
          <a:p>
            <a:pPr eaLnBrk="0" hangingPunct="0">
              <a:buSzPct val="100000"/>
            </a:pPr>
            <a:r>
              <a:rPr lang="en-GB" sz="1600" dirty="0" smtClean="0">
                <a:solidFill>
                  <a:srgbClr val="606060"/>
                </a:solidFill>
              </a:rPr>
              <a:t>for </a:t>
            </a:r>
            <a:r>
              <a:rPr lang="en-GB" sz="2800" b="1" dirty="0" smtClean="0">
                <a:solidFill>
                  <a:srgbClr val="FF4600"/>
                </a:solidFill>
              </a:rPr>
              <a:t>companies</a:t>
            </a:r>
            <a:endParaRPr lang="en-GB" sz="2800" b="1" dirty="0">
              <a:solidFill>
                <a:srgbClr val="FF4600"/>
              </a:solidFill>
            </a:endParaRPr>
          </a:p>
        </p:txBody>
      </p:sp>
      <p:sp>
        <p:nvSpPr>
          <p:cNvPr id="76807" name="ZoneTexte 10"/>
          <p:cNvSpPr txBox="1">
            <a:spLocks noChangeArrowheads="1"/>
          </p:cNvSpPr>
          <p:nvPr/>
        </p:nvSpPr>
        <p:spPr bwMode="auto">
          <a:xfrm>
            <a:off x="2303463" y="7112000"/>
            <a:ext cx="5184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buSzPct val="100000"/>
            </a:pPr>
            <a:r>
              <a:rPr lang="en-GB" sz="4000" dirty="0" smtClean="0">
                <a:solidFill>
                  <a:srgbClr val="007BC6"/>
                </a:solidFill>
              </a:rPr>
              <a:t>Inspectors</a:t>
            </a:r>
          </a:p>
          <a:p>
            <a:pPr eaLnBrk="0" hangingPunct="0">
              <a:buSzPct val="100000"/>
            </a:pPr>
            <a:r>
              <a:rPr lang="en-GB" sz="2800" b="1" dirty="0" smtClean="0">
                <a:solidFill>
                  <a:srgbClr val="FF4600"/>
                </a:solidFill>
              </a:rPr>
              <a:t>43 </a:t>
            </a:r>
            <a:r>
              <a:rPr lang="en-GB" sz="1600" dirty="0" smtClean="0">
                <a:solidFill>
                  <a:srgbClr val="606060"/>
                </a:solidFill>
              </a:rPr>
              <a:t>contact points for the public and corporate sector</a:t>
            </a:r>
            <a:endParaRPr lang="en-GB" sz="1600" dirty="0">
              <a:solidFill>
                <a:srgbClr val="606060"/>
              </a:solidFill>
            </a:endParaRPr>
          </a:p>
        </p:txBody>
      </p:sp>
      <p:sp>
        <p:nvSpPr>
          <p:cNvPr id="76808" name="ZoneTexte 11"/>
          <p:cNvSpPr txBox="1">
            <a:spLocks noChangeArrowheads="1"/>
          </p:cNvSpPr>
          <p:nvPr/>
        </p:nvSpPr>
        <p:spPr bwMode="auto">
          <a:xfrm>
            <a:off x="936625" y="5383213"/>
            <a:ext cx="475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buSzPct val="100000"/>
            </a:pPr>
            <a:r>
              <a:rPr lang="en-GB" sz="4000" dirty="0" smtClean="0">
                <a:solidFill>
                  <a:srgbClr val="007BC6"/>
                </a:solidFill>
              </a:rPr>
              <a:t>Internal services</a:t>
            </a:r>
            <a:endParaRPr lang="en-GB" sz="4000" dirty="0">
              <a:solidFill>
                <a:srgbClr val="007BC6"/>
              </a:solidFill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5905500" y="3727450"/>
            <a:ext cx="935038" cy="3024188"/>
          </a:xfrm>
          <a:prstGeom prst="rect">
            <a:avLst/>
          </a:prstGeom>
          <a:solidFill>
            <a:srgbClr val="FF460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76810" name="Rectangle 12"/>
          <p:cNvSpPr>
            <a:spLocks noChangeArrowheads="1"/>
          </p:cNvSpPr>
          <p:nvPr/>
        </p:nvSpPr>
        <p:spPr bwMode="auto">
          <a:xfrm>
            <a:off x="6913563" y="4591050"/>
            <a:ext cx="935037" cy="2160588"/>
          </a:xfrm>
          <a:prstGeom prst="rect">
            <a:avLst/>
          </a:prstGeom>
          <a:solidFill>
            <a:srgbClr val="FF460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76811" name="Rectangle 22"/>
          <p:cNvSpPr>
            <a:spLocks noChangeArrowheads="1"/>
          </p:cNvSpPr>
          <p:nvPr/>
        </p:nvSpPr>
        <p:spPr bwMode="auto">
          <a:xfrm>
            <a:off x="5976938" y="3798888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12" name="Rectangle 23"/>
          <p:cNvSpPr>
            <a:spLocks noChangeArrowheads="1"/>
          </p:cNvSpPr>
          <p:nvPr/>
        </p:nvSpPr>
        <p:spPr bwMode="auto">
          <a:xfrm>
            <a:off x="6265863" y="3798888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13" name="Rectangle 24"/>
          <p:cNvSpPr>
            <a:spLocks noChangeArrowheads="1"/>
          </p:cNvSpPr>
          <p:nvPr/>
        </p:nvSpPr>
        <p:spPr bwMode="auto">
          <a:xfrm>
            <a:off x="6553200" y="3798888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14" name="Rectangle 25"/>
          <p:cNvSpPr>
            <a:spLocks noChangeArrowheads="1"/>
          </p:cNvSpPr>
          <p:nvPr/>
        </p:nvSpPr>
        <p:spPr bwMode="auto">
          <a:xfrm>
            <a:off x="5976938" y="40878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15" name="Rectangle 26"/>
          <p:cNvSpPr>
            <a:spLocks noChangeArrowheads="1"/>
          </p:cNvSpPr>
          <p:nvPr/>
        </p:nvSpPr>
        <p:spPr bwMode="auto">
          <a:xfrm>
            <a:off x="6265863" y="40878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16" name="Rectangle 27"/>
          <p:cNvSpPr>
            <a:spLocks noChangeArrowheads="1"/>
          </p:cNvSpPr>
          <p:nvPr/>
        </p:nvSpPr>
        <p:spPr bwMode="auto">
          <a:xfrm>
            <a:off x="6553200" y="40878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17" name="Rectangle 28"/>
          <p:cNvSpPr>
            <a:spLocks noChangeArrowheads="1"/>
          </p:cNvSpPr>
          <p:nvPr/>
        </p:nvSpPr>
        <p:spPr bwMode="auto">
          <a:xfrm>
            <a:off x="5976938" y="4375150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18" name="Rectangle 29"/>
          <p:cNvSpPr>
            <a:spLocks noChangeArrowheads="1"/>
          </p:cNvSpPr>
          <p:nvPr/>
        </p:nvSpPr>
        <p:spPr bwMode="auto">
          <a:xfrm>
            <a:off x="6265863" y="4375150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19" name="Rectangle 30"/>
          <p:cNvSpPr>
            <a:spLocks noChangeArrowheads="1"/>
          </p:cNvSpPr>
          <p:nvPr/>
        </p:nvSpPr>
        <p:spPr bwMode="auto">
          <a:xfrm>
            <a:off x="6553200" y="4375150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20" name="Rectangle 31"/>
          <p:cNvSpPr>
            <a:spLocks noChangeArrowheads="1"/>
          </p:cNvSpPr>
          <p:nvPr/>
        </p:nvSpPr>
        <p:spPr bwMode="auto">
          <a:xfrm>
            <a:off x="5976938" y="4662488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21" name="Rectangle 32"/>
          <p:cNvSpPr>
            <a:spLocks noChangeArrowheads="1"/>
          </p:cNvSpPr>
          <p:nvPr/>
        </p:nvSpPr>
        <p:spPr bwMode="auto">
          <a:xfrm>
            <a:off x="6265863" y="4662488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22" name="Rectangle 33"/>
          <p:cNvSpPr>
            <a:spLocks noChangeArrowheads="1"/>
          </p:cNvSpPr>
          <p:nvPr/>
        </p:nvSpPr>
        <p:spPr bwMode="auto">
          <a:xfrm>
            <a:off x="6553200" y="4662488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23" name="Rectangle 34"/>
          <p:cNvSpPr>
            <a:spLocks noChangeArrowheads="1"/>
          </p:cNvSpPr>
          <p:nvPr/>
        </p:nvSpPr>
        <p:spPr bwMode="auto">
          <a:xfrm>
            <a:off x="5976938" y="49514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24" name="Rectangle 35"/>
          <p:cNvSpPr>
            <a:spLocks noChangeArrowheads="1"/>
          </p:cNvSpPr>
          <p:nvPr/>
        </p:nvSpPr>
        <p:spPr bwMode="auto">
          <a:xfrm>
            <a:off x="6265863" y="49514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25" name="Rectangle 36"/>
          <p:cNvSpPr>
            <a:spLocks noChangeArrowheads="1"/>
          </p:cNvSpPr>
          <p:nvPr/>
        </p:nvSpPr>
        <p:spPr bwMode="auto">
          <a:xfrm>
            <a:off x="6553200" y="49514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26" name="Rectangle 37"/>
          <p:cNvSpPr>
            <a:spLocks noChangeArrowheads="1"/>
          </p:cNvSpPr>
          <p:nvPr/>
        </p:nvSpPr>
        <p:spPr bwMode="auto">
          <a:xfrm>
            <a:off x="5976938" y="5238750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27" name="Rectangle 38"/>
          <p:cNvSpPr>
            <a:spLocks noChangeArrowheads="1"/>
          </p:cNvSpPr>
          <p:nvPr/>
        </p:nvSpPr>
        <p:spPr bwMode="auto">
          <a:xfrm>
            <a:off x="6265863" y="5238750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28" name="Rectangle 39"/>
          <p:cNvSpPr>
            <a:spLocks noChangeArrowheads="1"/>
          </p:cNvSpPr>
          <p:nvPr/>
        </p:nvSpPr>
        <p:spPr bwMode="auto">
          <a:xfrm>
            <a:off x="6553200" y="5238750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29" name="Rectangle 40"/>
          <p:cNvSpPr>
            <a:spLocks noChangeArrowheads="1"/>
          </p:cNvSpPr>
          <p:nvPr/>
        </p:nvSpPr>
        <p:spPr bwMode="auto">
          <a:xfrm>
            <a:off x="5976938" y="5527675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30" name="Rectangle 41"/>
          <p:cNvSpPr>
            <a:spLocks noChangeArrowheads="1"/>
          </p:cNvSpPr>
          <p:nvPr/>
        </p:nvSpPr>
        <p:spPr bwMode="auto">
          <a:xfrm>
            <a:off x="6265863" y="5527675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31" name="Rectangle 42"/>
          <p:cNvSpPr>
            <a:spLocks noChangeArrowheads="1"/>
          </p:cNvSpPr>
          <p:nvPr/>
        </p:nvSpPr>
        <p:spPr bwMode="auto">
          <a:xfrm>
            <a:off x="6553200" y="5527675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32" name="Rectangle 43"/>
          <p:cNvSpPr>
            <a:spLocks noChangeArrowheads="1"/>
          </p:cNvSpPr>
          <p:nvPr/>
        </p:nvSpPr>
        <p:spPr bwMode="auto">
          <a:xfrm>
            <a:off x="5976938" y="58150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33" name="Rectangle 44"/>
          <p:cNvSpPr>
            <a:spLocks noChangeArrowheads="1"/>
          </p:cNvSpPr>
          <p:nvPr/>
        </p:nvSpPr>
        <p:spPr bwMode="auto">
          <a:xfrm>
            <a:off x="6265863" y="58150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34" name="Rectangle 45"/>
          <p:cNvSpPr>
            <a:spLocks noChangeArrowheads="1"/>
          </p:cNvSpPr>
          <p:nvPr/>
        </p:nvSpPr>
        <p:spPr bwMode="auto">
          <a:xfrm>
            <a:off x="6553200" y="58150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35" name="Rectangle 52"/>
          <p:cNvSpPr>
            <a:spLocks noChangeArrowheads="1"/>
          </p:cNvSpPr>
          <p:nvPr/>
        </p:nvSpPr>
        <p:spPr bwMode="auto">
          <a:xfrm>
            <a:off x="6985000" y="4662488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36" name="Rectangle 53"/>
          <p:cNvSpPr>
            <a:spLocks noChangeArrowheads="1"/>
          </p:cNvSpPr>
          <p:nvPr/>
        </p:nvSpPr>
        <p:spPr bwMode="auto">
          <a:xfrm>
            <a:off x="7273925" y="4662488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37" name="Rectangle 54"/>
          <p:cNvSpPr>
            <a:spLocks noChangeArrowheads="1"/>
          </p:cNvSpPr>
          <p:nvPr/>
        </p:nvSpPr>
        <p:spPr bwMode="auto">
          <a:xfrm>
            <a:off x="7561263" y="4662488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38" name="Rectangle 55"/>
          <p:cNvSpPr>
            <a:spLocks noChangeArrowheads="1"/>
          </p:cNvSpPr>
          <p:nvPr/>
        </p:nvSpPr>
        <p:spPr bwMode="auto">
          <a:xfrm>
            <a:off x="6985000" y="49514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39" name="Rectangle 56"/>
          <p:cNvSpPr>
            <a:spLocks noChangeArrowheads="1"/>
          </p:cNvSpPr>
          <p:nvPr/>
        </p:nvSpPr>
        <p:spPr bwMode="auto">
          <a:xfrm>
            <a:off x="7273925" y="49514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40" name="Rectangle 57"/>
          <p:cNvSpPr>
            <a:spLocks noChangeArrowheads="1"/>
          </p:cNvSpPr>
          <p:nvPr/>
        </p:nvSpPr>
        <p:spPr bwMode="auto">
          <a:xfrm>
            <a:off x="7561263" y="49514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41" name="Rectangle 58"/>
          <p:cNvSpPr>
            <a:spLocks noChangeArrowheads="1"/>
          </p:cNvSpPr>
          <p:nvPr/>
        </p:nvSpPr>
        <p:spPr bwMode="auto">
          <a:xfrm>
            <a:off x="6985000" y="5238750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42" name="Rectangle 59"/>
          <p:cNvSpPr>
            <a:spLocks noChangeArrowheads="1"/>
          </p:cNvSpPr>
          <p:nvPr/>
        </p:nvSpPr>
        <p:spPr bwMode="auto">
          <a:xfrm>
            <a:off x="7273925" y="5238750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43" name="Rectangle 60"/>
          <p:cNvSpPr>
            <a:spLocks noChangeArrowheads="1"/>
          </p:cNvSpPr>
          <p:nvPr/>
        </p:nvSpPr>
        <p:spPr bwMode="auto">
          <a:xfrm>
            <a:off x="7561263" y="5238750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44" name="Rectangle 61"/>
          <p:cNvSpPr>
            <a:spLocks noChangeArrowheads="1"/>
          </p:cNvSpPr>
          <p:nvPr/>
        </p:nvSpPr>
        <p:spPr bwMode="auto">
          <a:xfrm>
            <a:off x="6985000" y="5527675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45" name="Rectangle 62"/>
          <p:cNvSpPr>
            <a:spLocks noChangeArrowheads="1"/>
          </p:cNvSpPr>
          <p:nvPr/>
        </p:nvSpPr>
        <p:spPr bwMode="auto">
          <a:xfrm>
            <a:off x="7273925" y="5527675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46" name="Rectangle 63"/>
          <p:cNvSpPr>
            <a:spLocks noChangeArrowheads="1"/>
          </p:cNvSpPr>
          <p:nvPr/>
        </p:nvSpPr>
        <p:spPr bwMode="auto">
          <a:xfrm>
            <a:off x="7561263" y="5527675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47" name="Rectangle 64"/>
          <p:cNvSpPr>
            <a:spLocks noChangeArrowheads="1"/>
          </p:cNvSpPr>
          <p:nvPr/>
        </p:nvSpPr>
        <p:spPr bwMode="auto">
          <a:xfrm>
            <a:off x="6985000" y="58150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48" name="Rectangle 65"/>
          <p:cNvSpPr>
            <a:spLocks noChangeArrowheads="1"/>
          </p:cNvSpPr>
          <p:nvPr/>
        </p:nvSpPr>
        <p:spPr bwMode="auto">
          <a:xfrm>
            <a:off x="7273925" y="58150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  <p:sp>
        <p:nvSpPr>
          <p:cNvPr id="76849" name="Rectangle 66"/>
          <p:cNvSpPr>
            <a:spLocks noChangeArrowheads="1"/>
          </p:cNvSpPr>
          <p:nvPr/>
        </p:nvSpPr>
        <p:spPr bwMode="auto">
          <a:xfrm>
            <a:off x="7561263" y="5815013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dirty="0" smtClean="0">
                <a:latin typeface="+mj-lt"/>
              </a:rPr>
              <a:t>Contact : </a:t>
            </a:r>
            <a:r>
              <a:rPr lang="en-US" u="sng" dirty="0" smtClean="0">
                <a:latin typeface="+mj-lt"/>
                <a:hlinkClick r:id="rId2"/>
              </a:rPr>
              <a:t>rse@ethias.be</a:t>
            </a:r>
            <a:endParaRPr lang="en-US" u="sng" dirty="0" smtClean="0">
              <a:latin typeface="+mj-lt"/>
            </a:endParaRPr>
          </a:p>
        </p:txBody>
      </p:sp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>
                <a:latin typeface="+mj-lt"/>
              </a:rPr>
              <a:t>Le </a:t>
            </a:r>
            <a:r>
              <a:rPr lang="en-US" sz="5400" dirty="0" smtClean="0">
                <a:latin typeface="+mj-lt"/>
              </a:rPr>
              <a:t>plan </a:t>
            </a:r>
            <a:r>
              <a:rPr lang="en-US" sz="5400" dirty="0" err="1">
                <a:latin typeface="+mj-lt"/>
              </a:rPr>
              <a:t>pluriannuel</a:t>
            </a:r>
            <a:r>
              <a:rPr lang="en-US" sz="5400" dirty="0">
                <a:latin typeface="+mj-lt"/>
              </a:rPr>
              <a:t> de </a:t>
            </a:r>
            <a:r>
              <a:rPr lang="en-US" sz="5400" dirty="0" smtClean="0">
                <a:latin typeface="+mj-lt"/>
              </a:rPr>
              <a:t>RSE </a:t>
            </a:r>
            <a:r>
              <a:rPr lang="en-US" sz="2700" dirty="0" smtClean="0">
                <a:latin typeface="+mj-lt"/>
              </a:rPr>
              <a:t>6/6</a:t>
            </a:r>
            <a:endParaRPr lang="en-US" sz="2700" dirty="0">
              <a:latin typeface="+mj-lt"/>
            </a:endParaRPr>
          </a:p>
        </p:txBody>
      </p:sp>
      <p:pic>
        <p:nvPicPr>
          <p:cNvPr id="4" name="Image 3" descr="Corporate_BG_2014_0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27136" cy="993820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33848" y="1276400"/>
            <a:ext cx="10945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atin typeface="+mj-lt"/>
              </a:rPr>
              <a:t>A company at the</a:t>
            </a:r>
          </a:p>
          <a:p>
            <a:pPr algn="ctr"/>
            <a:r>
              <a:rPr lang="en-US" sz="6000" b="1" i="1" dirty="0" smtClean="0">
                <a:latin typeface="+mj-lt"/>
              </a:rPr>
              <a:t>cutting-edge of </a:t>
            </a:r>
          </a:p>
          <a:p>
            <a:pPr algn="ctr"/>
            <a:r>
              <a:rPr lang="en-US" sz="6000" b="1" i="1" dirty="0" smtClean="0">
                <a:latin typeface="+mj-lt"/>
              </a:rPr>
              <a:t>e-commerce (retails) &amp; </a:t>
            </a:r>
          </a:p>
          <a:p>
            <a:pPr algn="ctr"/>
            <a:r>
              <a:rPr lang="en-US" sz="6000" b="1" i="1" dirty="0" smtClean="0">
                <a:latin typeface="+mj-lt"/>
              </a:rPr>
              <a:t>e-services (commercial lines)</a:t>
            </a:r>
            <a:endParaRPr lang="en-US" sz="6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703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9" y="3176846"/>
            <a:ext cx="10977997" cy="5078050"/>
          </a:xfrm>
          <a:prstGeom prst="rect">
            <a:avLst/>
          </a:prstGeom>
        </p:spPr>
      </p:pic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n-US" sz="4900" dirty="0" smtClean="0"/>
              <a:t>History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13768" y="1996480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BC6"/>
                </a:solidFill>
                <a:latin typeface="+mj-lt"/>
              </a:rPr>
              <a:t>Ethias</a:t>
            </a:r>
            <a:r>
              <a:rPr lang="en-US" sz="4000" b="1" dirty="0" smtClean="0">
                <a:solidFill>
                  <a:srgbClr val="007BC6"/>
                </a:solidFill>
                <a:latin typeface="+mj-lt"/>
              </a:rPr>
              <a:t>, pioneer on the web</a:t>
            </a:r>
            <a:endParaRPr lang="fr-FR" sz="3600" dirty="0">
              <a:solidFill>
                <a:srgbClr val="007BC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4277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erge">
  <a:themeElements>
    <a:clrScheme name="">
      <a:dk1>
        <a:srgbClr val="808080"/>
      </a:dk1>
      <a:lt1>
        <a:srgbClr val="FFFFFF"/>
      </a:lt1>
      <a:dk2>
        <a:srgbClr val="FF4600"/>
      </a:dk2>
      <a:lt2>
        <a:srgbClr val="000000"/>
      </a:lt2>
      <a:accent1>
        <a:srgbClr val="FFFFFF"/>
      </a:accent1>
      <a:accent2>
        <a:srgbClr val="333399"/>
      </a:accent2>
      <a:accent3>
        <a:srgbClr val="FFB0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erg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Vie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able des matiere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5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B3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able des matiere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able des matie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</a:ln>
      </a:spPr>
      <a:bodyPr rtlCol="0" anchor="ctr">
        <a:noAutofit/>
      </a:bodyPr>
      <a:lstStyle>
        <a:defPPr algn="ctr" defTabSz="1280160" fontAlgn="auto">
          <a:spcBef>
            <a:spcPts val="0"/>
          </a:spcBef>
          <a:spcAft>
            <a:spcPts val="0"/>
          </a:spcAft>
          <a:defRPr sz="1600" b="1" dirty="0" smtClean="0">
            <a:solidFill>
              <a:schemeClr val="lt1"/>
            </a:solidFill>
            <a:latin typeface="+mn-lt"/>
            <a:cs typeface="+mn-cs"/>
          </a:defRPr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6050</TotalTime>
  <Pages>0</Pages>
  <Words>847</Words>
  <Characters>0</Characters>
  <Application>Microsoft Office PowerPoint</Application>
  <PresentationFormat>Custom</PresentationFormat>
  <Lines>0</Lines>
  <Paragraphs>156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Vierge</vt:lpstr>
      <vt:lpstr>Office Theme</vt:lpstr>
      <vt:lpstr>Table des matieres</vt:lpstr>
      <vt:lpstr>Conception personnalisée</vt:lpstr>
      <vt:lpstr>1_Office Theme</vt:lpstr>
      <vt:lpstr>15_Thème Office</vt:lpstr>
      <vt:lpstr>Software AG  World of platforms 2016</vt:lpstr>
      <vt:lpstr>Table of contents </vt:lpstr>
      <vt:lpstr>Who are we?</vt:lpstr>
      <vt:lpstr>PowerPoint Presentation</vt:lpstr>
      <vt:lpstr>Ethias on the move</vt:lpstr>
      <vt:lpstr>Ethias figures in short</vt:lpstr>
      <vt:lpstr>Channels</vt:lpstr>
      <vt:lpstr>Le plan pluriannuel de RSE 6/6</vt:lpstr>
      <vt:lpstr>History</vt:lpstr>
      <vt:lpstr>And now…</vt:lpstr>
      <vt:lpstr>E-commerce  for retails on Ethias.be</vt:lpstr>
      <vt:lpstr>Ethias.be : User experience</vt:lpstr>
      <vt:lpstr>Ethias.be : results</vt:lpstr>
      <vt:lpstr>The Extranet</vt:lpstr>
      <vt:lpstr>The Extranet</vt:lpstr>
      <vt:lpstr>The Extranet</vt:lpstr>
      <vt:lpstr>E-Services for insured people</vt:lpstr>
      <vt:lpstr>Le plan pluriannuel de RSE 6/6</vt:lpstr>
      <vt:lpstr>CRM for public &amp; corporate sector   </vt:lpstr>
      <vt:lpstr>CRM @ Ethias - achievements</vt:lpstr>
      <vt:lpstr>Evolution of back office workload  </vt:lpstr>
      <vt:lpstr>Evolution of commercial workload  </vt:lpstr>
      <vt:lpstr>Le plan pluriannuel de RSE 6/6</vt:lpstr>
      <vt:lpstr>Integration layer challenges    </vt:lpstr>
      <vt:lpstr>IT challenges and technical solution</vt:lpstr>
      <vt:lpstr>The Future …    </vt:lpstr>
      <vt:lpstr>Integration digital layer in the architectural landscape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RIGO Benoit</dc:creator>
  <cp:lastModifiedBy>Mak, Ka Yeng</cp:lastModifiedBy>
  <cp:revision>577</cp:revision>
  <cp:lastPrinted>2014-11-04T13:27:44Z</cp:lastPrinted>
  <dcterms:created xsi:type="dcterms:W3CDTF">2010-11-17T13:19:14Z</dcterms:created>
  <dcterms:modified xsi:type="dcterms:W3CDTF">2016-03-03T12:00:13Z</dcterms:modified>
</cp:coreProperties>
</file>